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95" r:id="rId4"/>
    <p:sldId id="297" r:id="rId5"/>
    <p:sldId id="296" r:id="rId6"/>
    <p:sldId id="275" r:id="rId7"/>
    <p:sldId id="268" r:id="rId8"/>
    <p:sldId id="272" r:id="rId9"/>
    <p:sldId id="270" r:id="rId10"/>
    <p:sldId id="276" r:id="rId11"/>
    <p:sldId id="277" r:id="rId12"/>
    <p:sldId id="298" r:id="rId13"/>
    <p:sldId id="269" r:id="rId14"/>
    <p:sldId id="278" r:id="rId15"/>
    <p:sldId id="279" r:id="rId16"/>
    <p:sldId id="280" r:id="rId17"/>
    <p:sldId id="281" r:id="rId18"/>
    <p:sldId id="282" r:id="rId19"/>
    <p:sldId id="286" r:id="rId20"/>
    <p:sldId id="287" r:id="rId21"/>
    <p:sldId id="292" r:id="rId22"/>
    <p:sldId id="273" r:id="rId23"/>
    <p:sldId id="265" r:id="rId24"/>
    <p:sldId id="29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7E3EA-B9DA-4405-B313-DCFC618249B4}" type="datetimeFigureOut">
              <a:rPr lang="en-IN" smtClean="0"/>
              <a:t>04-02-2016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47EB8-05FF-430E-9A47-1907EA860B94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The embedded Ubicom system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zh-TW" altLang="en-US"/>
              <a:t>30 may 2002</a:t>
            </a: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C0345C-AC2E-43E2-A08D-7043A7E2CF66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46592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317625" y="877888"/>
            <a:ext cx="4216400" cy="3162300"/>
          </a:xfrm>
          <a:solidFill>
            <a:srgbClr val="FFFFFF"/>
          </a:solidFill>
          <a:ln/>
        </p:spPr>
      </p:sp>
      <p:sp>
        <p:nvSpPr>
          <p:cNvPr id="465923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1061145" y="4349750"/>
            <a:ext cx="4737199" cy="184666"/>
          </a:xfrm>
          <a:ln/>
        </p:spPr>
        <p:txBody>
          <a:bodyPr lIns="0" tIns="0" rIns="0" bIns="0">
            <a:spAutoFit/>
          </a:bodyPr>
          <a:lstStyle/>
          <a:p>
            <a:pPr defTabSz="432465"/>
            <a:endParaRPr lang="zh-TW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The embedded Ubicom system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zh-TW" altLang="en-US"/>
              <a:t>30 may 2002</a:t>
            </a: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BC385B-3821-481B-953F-AB7031DE94CD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46387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317625" y="877888"/>
            <a:ext cx="4216400" cy="3162300"/>
          </a:xfrm>
          <a:solidFill>
            <a:srgbClr val="FFFFFF"/>
          </a:solidFill>
          <a:ln/>
        </p:spPr>
      </p:sp>
      <p:sp>
        <p:nvSpPr>
          <p:cNvPr id="463875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1061145" y="4349750"/>
            <a:ext cx="4737199" cy="184666"/>
          </a:xfrm>
          <a:ln/>
        </p:spPr>
        <p:txBody>
          <a:bodyPr lIns="0" tIns="0" rIns="0" bIns="0">
            <a:spAutoFit/>
          </a:bodyPr>
          <a:lstStyle/>
          <a:p>
            <a:pPr defTabSz="432465"/>
            <a:endParaRPr lang="zh-TW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CAD3-3DBC-4CE3-AAF0-D2B99F987297}" type="datetimeFigureOut">
              <a:rPr lang="en-IN" smtClean="0"/>
              <a:t>04-02-2016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4B8B-BD77-4C16-B817-E21F8107C8E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CAD3-3DBC-4CE3-AAF0-D2B99F987297}" type="datetimeFigureOut">
              <a:rPr lang="en-IN" smtClean="0"/>
              <a:t>04-02-2016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4B8B-BD77-4C16-B817-E21F8107C8E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CAD3-3DBC-4CE3-AAF0-D2B99F987297}" type="datetimeFigureOut">
              <a:rPr lang="en-IN" smtClean="0"/>
              <a:t>04-02-2016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4B8B-BD77-4C16-B817-E21F8107C8E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CAD3-3DBC-4CE3-AAF0-D2B99F987297}" type="datetimeFigureOut">
              <a:rPr lang="en-IN" smtClean="0"/>
              <a:t>04-02-2016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4B8B-BD77-4C16-B817-E21F8107C8E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CAD3-3DBC-4CE3-AAF0-D2B99F987297}" type="datetimeFigureOut">
              <a:rPr lang="en-IN" smtClean="0"/>
              <a:t>04-02-2016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4B8B-BD77-4C16-B817-E21F8107C8E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CAD3-3DBC-4CE3-AAF0-D2B99F987297}" type="datetimeFigureOut">
              <a:rPr lang="en-IN" smtClean="0"/>
              <a:t>04-02-2016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4B8B-BD77-4C16-B817-E21F8107C8E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CAD3-3DBC-4CE3-AAF0-D2B99F987297}" type="datetimeFigureOut">
              <a:rPr lang="en-IN" smtClean="0"/>
              <a:t>04-02-2016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4B8B-BD77-4C16-B817-E21F8107C8E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CAD3-3DBC-4CE3-AAF0-D2B99F987297}" type="datetimeFigureOut">
              <a:rPr lang="en-IN" smtClean="0"/>
              <a:t>04-02-2016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4B8B-BD77-4C16-B817-E21F8107C8E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CAD3-3DBC-4CE3-AAF0-D2B99F987297}" type="datetimeFigureOut">
              <a:rPr lang="en-IN" smtClean="0"/>
              <a:t>04-02-2016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4B8B-BD77-4C16-B817-E21F8107C8E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CAD3-3DBC-4CE3-AAF0-D2B99F987297}" type="datetimeFigureOut">
              <a:rPr lang="en-IN" smtClean="0"/>
              <a:t>04-02-2016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4B8B-BD77-4C16-B817-E21F8107C8E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CAD3-3DBC-4CE3-AAF0-D2B99F987297}" type="datetimeFigureOut">
              <a:rPr lang="en-IN" smtClean="0"/>
              <a:t>04-02-2016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4B8B-BD77-4C16-B817-E21F8107C8E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DCAD3-3DBC-4CE3-AAF0-D2B99F987297}" type="datetimeFigureOut">
              <a:rPr lang="en-IN" smtClean="0"/>
              <a:t>04-02-2016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34B8B-BD77-4C16-B817-E21F8107C8EC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620688"/>
            <a:ext cx="7772400" cy="1470025"/>
          </a:xfrm>
        </p:spPr>
        <p:txBody>
          <a:bodyPr/>
          <a:lstStyle/>
          <a:p>
            <a:r>
              <a:rPr lang="en-IN" b="1" dirty="0" smtClean="0">
                <a:ln>
                  <a:solidFill>
                    <a:srgbClr val="00B050"/>
                  </a:soli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  <a:t>INTRUSION DETECTION IN WIRELESS NETWORKS</a:t>
            </a:r>
            <a:endParaRPr lang="en-IN" dirty="0">
              <a:ln>
                <a:solidFill>
                  <a:srgbClr val="00B050"/>
                </a:solidFill>
              </a:ln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96480" y="4748232"/>
          <a:ext cx="6096000" cy="18491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57322"/>
                <a:gridCol w="2706678"/>
                <a:gridCol w="2032000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S.NO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USN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Sparsh</a:t>
                      </a:r>
                      <a:r>
                        <a:rPr lang="en-IN" baseline="0" dirty="0" smtClean="0"/>
                        <a:t> Gupta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1MS12CS110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Hena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1MS12CS038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Sunayana</a:t>
                      </a:r>
                      <a:r>
                        <a:rPr lang="en-IN" dirty="0" smtClean="0"/>
                        <a:t> </a:t>
                      </a:r>
                      <a:r>
                        <a:rPr lang="en-IN" dirty="0" err="1" smtClean="0"/>
                        <a:t>Bhowmik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1MS12CS117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Sumeet</a:t>
                      </a:r>
                      <a:r>
                        <a:rPr lang="en-IN" dirty="0" smtClean="0"/>
                        <a:t> </a:t>
                      </a:r>
                      <a:r>
                        <a:rPr lang="en-IN" dirty="0" err="1" smtClean="0"/>
                        <a:t>Sen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1MS12CS116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  <a:t>IDS CLASSIFICATION</a:t>
            </a:r>
            <a:endParaRPr lang="en-IN" b="1" u="sng" dirty="0">
              <a:ln>
                <a:solidFill>
                  <a:schemeClr val="accent6">
                    <a:lumMod val="75000"/>
                  </a:schemeClr>
                </a:solidFill>
              </a:ln>
              <a:gradFill>
                <a:gsLst>
                  <a:gs pos="0">
                    <a:srgbClr val="000000"/>
                  </a:gs>
                  <a:gs pos="39999">
                    <a:srgbClr val="0A128C"/>
                  </a:gs>
                  <a:gs pos="70000">
                    <a:srgbClr val="181CC7"/>
                  </a:gs>
                  <a:gs pos="88000">
                    <a:srgbClr val="7005D4"/>
                  </a:gs>
                  <a:gs pos="100000">
                    <a:srgbClr val="8C3D9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Content Placeholder 3" descr="image1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67544" y="1844824"/>
            <a:ext cx="8208912" cy="4772622"/>
          </a:xfrm>
        </p:spPr>
      </p:pic>
      <p:sp>
        <p:nvSpPr>
          <p:cNvPr id="5" name="Rectangle 4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u="sng" dirty="0" smtClean="0">
                <a:ln>
                  <a:gradFill>
                    <a:gsLst>
                      <a:gs pos="0">
                        <a:srgbClr val="DDEBCF"/>
                      </a:gs>
                      <a:gs pos="50000">
                        <a:srgbClr val="9CB86E"/>
                      </a:gs>
                      <a:gs pos="100000">
                        <a:srgbClr val="156B13"/>
                      </a:gs>
                    </a:gsLst>
                    <a:lin ang="5400000" scaled="0"/>
                  </a:gradFill>
                </a:ln>
              </a:rPr>
              <a:t>SECURITY IN </a:t>
            </a:r>
            <a:r>
              <a:rPr lang="en-IN" b="1" u="sng" dirty="0" smtClean="0">
                <a:ln>
                  <a:gradFill>
                    <a:gsLst>
                      <a:gs pos="0">
                        <a:srgbClr val="DDEBCF"/>
                      </a:gs>
                      <a:gs pos="50000">
                        <a:srgbClr val="9CB86E"/>
                      </a:gs>
                      <a:gs pos="100000">
                        <a:srgbClr val="156B13"/>
                      </a:gs>
                    </a:gsLst>
                    <a:lin ang="5400000" scaled="0"/>
                  </a:gradFill>
                </a:ln>
              </a:rPr>
              <a:t>WIRELESS NETWORKS</a:t>
            </a:r>
            <a:endParaRPr lang="en-IN" b="1" u="sng" dirty="0">
              <a:ln>
                <a:gradFill>
                  <a:gsLst>
                    <a:gs pos="0">
                      <a:srgbClr val="DDEBCF"/>
                    </a:gs>
                    <a:gs pos="50000">
                      <a:srgbClr val="9CB86E"/>
                    </a:gs>
                    <a:gs pos="100000">
                      <a:srgbClr val="156B13"/>
                    </a:gs>
                  </a:gsLst>
                  <a:lin ang="5400000" scaled="0"/>
                </a:gradFill>
              </a:ln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28800"/>
            <a:ext cx="3250704" cy="4853136"/>
          </a:xfrm>
        </p:spPr>
        <p:txBody>
          <a:bodyPr>
            <a:normAutofit fontScale="62500" lnSpcReduction="20000"/>
          </a:bodyPr>
          <a:lstStyle/>
          <a:p>
            <a:r>
              <a:rPr lang="en-IN" b="1" dirty="0">
                <a:ln>
                  <a:solidFill>
                    <a:schemeClr val="accent2"/>
                  </a:solidFill>
                </a:ln>
              </a:rPr>
              <a:t>Wireless security is the prevention of unauthorized access or damage to computers using wireless networks. The most common types of wireless security are Wired Equivalent Privacy (WEP) and Wi-Fi Protected Access (WPA</a:t>
            </a:r>
            <a:r>
              <a:rPr lang="en-IN" b="1" dirty="0" smtClean="0">
                <a:ln>
                  <a:solidFill>
                    <a:schemeClr val="accent2"/>
                  </a:solidFill>
                </a:ln>
              </a:rPr>
              <a:t>).</a:t>
            </a:r>
          </a:p>
          <a:p>
            <a:endParaRPr lang="en-IN" b="1" dirty="0" smtClean="0">
              <a:ln>
                <a:solidFill>
                  <a:schemeClr val="accent2"/>
                </a:solidFill>
              </a:ln>
            </a:endParaRPr>
          </a:p>
          <a:p>
            <a:r>
              <a:rPr lang="en-IN" b="1" dirty="0">
                <a:ln>
                  <a:solidFill>
                    <a:schemeClr val="accent2"/>
                  </a:solidFill>
                </a:ln>
              </a:rPr>
              <a:t>A Wireless Intrusion Prevention System (WIPS) is a concept for the most robust way to counteract wireless security risks.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 descr="wireless_security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7904" y="1916832"/>
            <a:ext cx="5067300" cy="334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u="sng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</a:rPr>
              <a:t>INTERFACE OF WIRELESS SECURITY ON A ROUTER</a:t>
            </a:r>
            <a:endParaRPr lang="en-IN" b="1" u="sng" dirty="0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5" name="Content Placeholder 4" descr="Wir_securityy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899592" y="1506421"/>
            <a:ext cx="7488832" cy="5090931"/>
          </a:xfrm>
        </p:spPr>
      </p:pic>
      <p:sp>
        <p:nvSpPr>
          <p:cNvPr id="4" name="Rectangle 3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30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12725" indent="-212725" defTabSz="457200"/>
            <a:r>
              <a:rPr lang="en-US" b="1" u="sng" dirty="0" smtClean="0">
                <a:ln>
                  <a:gradFill>
                    <a:gsLst>
                      <a:gs pos="0">
                        <a:srgbClr val="000082"/>
                      </a:gs>
                      <a:gs pos="30000">
                        <a:srgbClr val="66008F"/>
                      </a:gs>
                      <a:gs pos="64999">
                        <a:srgbClr val="BA0066"/>
                      </a:gs>
                      <a:gs pos="89999">
                        <a:srgbClr val="FF0000"/>
                      </a:gs>
                      <a:gs pos="100000">
                        <a:srgbClr val="FF8200"/>
                      </a:gs>
                    </a:gsLst>
                    <a:lin ang="5400000" scaled="0"/>
                  </a:gradFill>
                </a:ln>
                <a:gradFill>
                  <a:gsLst>
                    <a:gs pos="0">
                      <a:srgbClr val="000000"/>
                    </a:gs>
                    <a:gs pos="20000">
                      <a:srgbClr val="000040"/>
                    </a:gs>
                    <a:gs pos="50000">
                      <a:srgbClr val="400040"/>
                    </a:gs>
                    <a:gs pos="75000">
                      <a:srgbClr val="8F0040"/>
                    </a:gs>
                    <a:gs pos="89999">
                      <a:srgbClr val="F27300"/>
                    </a:gs>
                    <a:gs pos="100000">
                      <a:srgbClr val="FFBF00"/>
                    </a:gs>
                  </a:gsLst>
                  <a:lin ang="5400000" scaled="0"/>
                </a:gradFill>
              </a:rPr>
              <a:t>SECURITY CATEGORIES</a:t>
            </a:r>
            <a:endParaRPr lang="en-GB" altLang="zh-TW" dirty="0">
              <a:ea typeface="新細明體" pitchFamily="18" charset="-120"/>
            </a:endParaRPr>
          </a:p>
        </p:txBody>
      </p:sp>
      <p:sp>
        <p:nvSpPr>
          <p:cNvPr id="46285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00063" indent="-428625" defTabSz="457200"/>
            <a:r>
              <a:rPr lang="en-GB" altLang="zh-TW" dirty="0">
                <a:ln>
                  <a:gradFill flip="none" rotWithShape="1">
                    <a:gsLst>
                      <a:gs pos="0">
                        <a:srgbClr val="000082"/>
                      </a:gs>
                      <a:gs pos="13000">
                        <a:srgbClr val="0047FF"/>
                      </a:gs>
                      <a:gs pos="28000">
                        <a:srgbClr val="000082"/>
                      </a:gs>
                      <a:gs pos="42999">
                        <a:srgbClr val="0047FF"/>
                      </a:gs>
                      <a:gs pos="58000">
                        <a:srgbClr val="000082"/>
                      </a:gs>
                      <a:gs pos="72000">
                        <a:srgbClr val="0047FF"/>
                      </a:gs>
                      <a:gs pos="87000">
                        <a:srgbClr val="000082"/>
                      </a:gs>
                      <a:gs pos="100000">
                        <a:srgbClr val="0047FF"/>
                      </a:gs>
                    </a:gsLst>
                    <a:lin ang="5400000" scaled="0"/>
                    <a:tileRect r="-100000" b="-100000"/>
                  </a:gradFill>
                </a:ln>
                <a:ea typeface="新細明體" pitchFamily="18" charset="-120"/>
              </a:rPr>
              <a:t>All computer activity and network traffic falls in one of three </a:t>
            </a:r>
            <a:r>
              <a:rPr lang="en-GB" altLang="zh-TW" dirty="0" smtClean="0">
                <a:ln>
                  <a:gradFill flip="none" rotWithShape="1">
                    <a:gsLst>
                      <a:gs pos="0">
                        <a:srgbClr val="000082"/>
                      </a:gs>
                      <a:gs pos="13000">
                        <a:srgbClr val="0047FF"/>
                      </a:gs>
                      <a:gs pos="28000">
                        <a:srgbClr val="000082"/>
                      </a:gs>
                      <a:gs pos="42999">
                        <a:srgbClr val="0047FF"/>
                      </a:gs>
                      <a:gs pos="58000">
                        <a:srgbClr val="000082"/>
                      </a:gs>
                      <a:gs pos="72000">
                        <a:srgbClr val="0047FF"/>
                      </a:gs>
                      <a:gs pos="87000">
                        <a:srgbClr val="000082"/>
                      </a:gs>
                      <a:gs pos="100000">
                        <a:srgbClr val="0047FF"/>
                      </a:gs>
                    </a:gsLst>
                    <a:lin ang="5400000" scaled="0"/>
                    <a:tileRect r="-100000" b="-100000"/>
                  </a:gradFill>
                </a:ln>
                <a:ea typeface="新細明體" pitchFamily="18" charset="-120"/>
              </a:rPr>
              <a:t>categories:</a:t>
            </a:r>
          </a:p>
          <a:p>
            <a:pPr marL="787400" lvl="1" indent="-430213" defTabSz="457200"/>
            <a:r>
              <a:rPr lang="en-GB" altLang="zh-TW" dirty="0" smtClean="0">
                <a:ln>
                  <a:gradFill flip="none" rotWithShape="1">
                    <a:gsLst>
                      <a:gs pos="0">
                        <a:srgbClr val="825600"/>
                      </a:gs>
                      <a:gs pos="13000">
                        <a:srgbClr val="FFA800"/>
                      </a:gs>
                      <a:gs pos="28000">
                        <a:srgbClr val="825600"/>
                      </a:gs>
                      <a:gs pos="42999">
                        <a:srgbClr val="FFA800"/>
                      </a:gs>
                      <a:gs pos="58000">
                        <a:srgbClr val="825600"/>
                      </a:gs>
                      <a:gs pos="72000">
                        <a:srgbClr val="FFA800"/>
                      </a:gs>
                      <a:gs pos="87000">
                        <a:srgbClr val="825600"/>
                      </a:gs>
                      <a:gs pos="100000">
                        <a:srgbClr val="FFA800"/>
                      </a:gs>
                    </a:gsLst>
                    <a:lin ang="5400000" scaled="0"/>
                    <a:tileRect r="-100000" b="-100000"/>
                  </a:gradFill>
                </a:ln>
                <a:solidFill>
                  <a:srgbClr val="0033CC"/>
                </a:solidFill>
                <a:ea typeface="新細明體" pitchFamily="18" charset="-120"/>
              </a:rPr>
              <a:t>Normal</a:t>
            </a:r>
            <a:endParaRPr lang="en-GB" altLang="zh-TW" dirty="0">
              <a:ln>
                <a:gradFill flip="none" rotWithShape="1">
                  <a:gsLst>
                    <a:gs pos="0">
                      <a:srgbClr val="825600"/>
                    </a:gs>
                    <a:gs pos="13000">
                      <a:srgbClr val="FFA800"/>
                    </a:gs>
                    <a:gs pos="28000">
                      <a:srgbClr val="825600"/>
                    </a:gs>
                    <a:gs pos="42999">
                      <a:srgbClr val="FFA800"/>
                    </a:gs>
                    <a:gs pos="58000">
                      <a:srgbClr val="825600"/>
                    </a:gs>
                    <a:gs pos="72000">
                      <a:srgbClr val="FFA800"/>
                    </a:gs>
                    <a:gs pos="87000">
                      <a:srgbClr val="825600"/>
                    </a:gs>
                    <a:gs pos="100000">
                      <a:srgbClr val="FFA800"/>
                    </a:gs>
                  </a:gsLst>
                  <a:lin ang="5400000" scaled="0"/>
                  <a:tileRect r="-100000" b="-100000"/>
                </a:gradFill>
              </a:ln>
              <a:ea typeface="新細明體" pitchFamily="18" charset="-120"/>
            </a:endParaRPr>
          </a:p>
          <a:p>
            <a:pPr marL="787400" lvl="1" indent="-430213" defTabSz="457200"/>
            <a:r>
              <a:rPr lang="en-GB" altLang="zh-TW" dirty="0" smtClean="0">
                <a:ln>
                  <a:gradFill flip="none" rotWithShape="1">
                    <a:gsLst>
                      <a:gs pos="0">
                        <a:srgbClr val="825600"/>
                      </a:gs>
                      <a:gs pos="13000">
                        <a:srgbClr val="FFA800"/>
                      </a:gs>
                      <a:gs pos="28000">
                        <a:srgbClr val="825600"/>
                      </a:gs>
                      <a:gs pos="42999">
                        <a:srgbClr val="FFA800"/>
                      </a:gs>
                      <a:gs pos="58000">
                        <a:srgbClr val="825600"/>
                      </a:gs>
                      <a:gs pos="72000">
                        <a:srgbClr val="FFA800"/>
                      </a:gs>
                      <a:gs pos="87000">
                        <a:srgbClr val="825600"/>
                      </a:gs>
                      <a:gs pos="100000">
                        <a:srgbClr val="FFA800"/>
                      </a:gs>
                    </a:gsLst>
                    <a:lin ang="5400000" scaled="0"/>
                    <a:tileRect r="-100000" b="-100000"/>
                  </a:gradFill>
                </a:ln>
                <a:solidFill>
                  <a:srgbClr val="0033CC"/>
                </a:solidFill>
                <a:ea typeface="新細明體" pitchFamily="18" charset="-120"/>
              </a:rPr>
              <a:t>Abnormal </a:t>
            </a:r>
            <a:r>
              <a:rPr lang="en-GB" altLang="zh-TW" dirty="0">
                <a:ln>
                  <a:gradFill flip="none" rotWithShape="1">
                    <a:gsLst>
                      <a:gs pos="0">
                        <a:srgbClr val="825600"/>
                      </a:gs>
                      <a:gs pos="13000">
                        <a:srgbClr val="FFA800"/>
                      </a:gs>
                      <a:gs pos="28000">
                        <a:srgbClr val="825600"/>
                      </a:gs>
                      <a:gs pos="42999">
                        <a:srgbClr val="FFA800"/>
                      </a:gs>
                      <a:gs pos="58000">
                        <a:srgbClr val="825600"/>
                      </a:gs>
                      <a:gs pos="72000">
                        <a:srgbClr val="FFA800"/>
                      </a:gs>
                      <a:gs pos="87000">
                        <a:srgbClr val="825600"/>
                      </a:gs>
                      <a:gs pos="100000">
                        <a:srgbClr val="FFA800"/>
                      </a:gs>
                    </a:gsLst>
                    <a:lin ang="5400000" scaled="0"/>
                    <a:tileRect r="-100000" b="-100000"/>
                  </a:gradFill>
                </a:ln>
                <a:ea typeface="新細明體" pitchFamily="18" charset="-120"/>
              </a:rPr>
              <a:t>but not</a:t>
            </a:r>
            <a:r>
              <a:rPr lang="en-GB" altLang="zh-TW" dirty="0">
                <a:ln>
                  <a:gradFill flip="none" rotWithShape="1">
                    <a:gsLst>
                      <a:gs pos="0">
                        <a:srgbClr val="825600"/>
                      </a:gs>
                      <a:gs pos="13000">
                        <a:srgbClr val="FFA800"/>
                      </a:gs>
                      <a:gs pos="28000">
                        <a:srgbClr val="825600"/>
                      </a:gs>
                      <a:gs pos="42999">
                        <a:srgbClr val="FFA800"/>
                      </a:gs>
                      <a:gs pos="58000">
                        <a:srgbClr val="825600"/>
                      </a:gs>
                      <a:gs pos="72000">
                        <a:srgbClr val="FFA800"/>
                      </a:gs>
                      <a:gs pos="87000">
                        <a:srgbClr val="825600"/>
                      </a:gs>
                      <a:gs pos="100000">
                        <a:srgbClr val="FFA800"/>
                      </a:gs>
                    </a:gsLst>
                    <a:lin ang="5400000" scaled="0"/>
                    <a:tileRect r="-100000" b="-100000"/>
                  </a:gradFill>
                </a:ln>
                <a:solidFill>
                  <a:srgbClr val="0033CC"/>
                </a:solidFill>
                <a:ea typeface="新細明體" pitchFamily="18" charset="-120"/>
              </a:rPr>
              <a:t> malicious</a:t>
            </a:r>
          </a:p>
          <a:p>
            <a:pPr marL="787400" lvl="1" indent="-430213" defTabSz="457200"/>
            <a:r>
              <a:rPr lang="en-GB" altLang="zh-TW" dirty="0" smtClean="0">
                <a:ln>
                  <a:gradFill flip="none" rotWithShape="1">
                    <a:gsLst>
                      <a:gs pos="0">
                        <a:srgbClr val="825600"/>
                      </a:gs>
                      <a:gs pos="13000">
                        <a:srgbClr val="FFA800"/>
                      </a:gs>
                      <a:gs pos="28000">
                        <a:srgbClr val="825600"/>
                      </a:gs>
                      <a:gs pos="42999">
                        <a:srgbClr val="FFA800"/>
                      </a:gs>
                      <a:gs pos="58000">
                        <a:srgbClr val="825600"/>
                      </a:gs>
                      <a:gs pos="72000">
                        <a:srgbClr val="FFA800"/>
                      </a:gs>
                      <a:gs pos="87000">
                        <a:srgbClr val="825600"/>
                      </a:gs>
                      <a:gs pos="100000">
                        <a:srgbClr val="FFA800"/>
                      </a:gs>
                    </a:gsLst>
                    <a:lin ang="5400000" scaled="0"/>
                    <a:tileRect r="-100000" b="-100000"/>
                  </a:gradFill>
                </a:ln>
                <a:solidFill>
                  <a:srgbClr val="0033CC"/>
                </a:solidFill>
                <a:ea typeface="新細明體" pitchFamily="18" charset="-120"/>
              </a:rPr>
              <a:t>Malicious</a:t>
            </a:r>
          </a:p>
          <a:p>
            <a:pPr marL="787400" lvl="1" indent="-430213" defTabSz="457200"/>
            <a:endParaRPr lang="en-GB" altLang="zh-TW" dirty="0">
              <a:ln>
                <a:gradFill flip="none" rotWithShape="1">
                  <a:gsLst>
                    <a:gs pos="0">
                      <a:srgbClr val="825600"/>
                    </a:gs>
                    <a:gs pos="13000">
                      <a:srgbClr val="FFA800"/>
                    </a:gs>
                    <a:gs pos="28000">
                      <a:srgbClr val="825600"/>
                    </a:gs>
                    <a:gs pos="42999">
                      <a:srgbClr val="FFA800"/>
                    </a:gs>
                    <a:gs pos="58000">
                      <a:srgbClr val="825600"/>
                    </a:gs>
                    <a:gs pos="72000">
                      <a:srgbClr val="FFA800"/>
                    </a:gs>
                    <a:gs pos="87000">
                      <a:srgbClr val="825600"/>
                    </a:gs>
                    <a:gs pos="100000">
                      <a:srgbClr val="FFA800"/>
                    </a:gs>
                  </a:gsLst>
                  <a:lin ang="5400000" scaled="0"/>
                  <a:tileRect r="-100000" b="-100000"/>
                </a:gradFill>
              </a:ln>
              <a:solidFill>
                <a:srgbClr val="0033CC"/>
              </a:solidFill>
              <a:ea typeface="新細明體" pitchFamily="18" charset="-120"/>
            </a:endParaRPr>
          </a:p>
          <a:p>
            <a:pPr marL="500063" indent="-428625" defTabSz="457200"/>
            <a:r>
              <a:rPr lang="en-GB" altLang="zh-TW" dirty="0">
                <a:ln>
                  <a:gradFill flip="none" rotWithShape="1">
                    <a:gsLst>
                      <a:gs pos="0">
                        <a:srgbClr val="000082"/>
                      </a:gs>
                      <a:gs pos="13000">
                        <a:srgbClr val="0047FF"/>
                      </a:gs>
                      <a:gs pos="28000">
                        <a:srgbClr val="000082"/>
                      </a:gs>
                      <a:gs pos="42999">
                        <a:srgbClr val="0047FF"/>
                      </a:gs>
                      <a:gs pos="58000">
                        <a:srgbClr val="000082"/>
                      </a:gs>
                      <a:gs pos="72000">
                        <a:srgbClr val="0047FF"/>
                      </a:gs>
                      <a:gs pos="87000">
                        <a:srgbClr val="000082"/>
                      </a:gs>
                      <a:gs pos="100000">
                        <a:srgbClr val="0047FF"/>
                      </a:gs>
                    </a:gsLst>
                    <a:lin ang="5400000" scaled="0"/>
                    <a:tileRect r="-100000" b="-100000"/>
                  </a:gradFill>
                </a:ln>
                <a:ea typeface="新細明體" pitchFamily="18" charset="-120"/>
              </a:rPr>
              <a:t>Properly classifying these events are the single most difficult </a:t>
            </a:r>
            <a:r>
              <a:rPr lang="en-GB" altLang="zh-TW" dirty="0" smtClean="0">
                <a:ln>
                  <a:gradFill flip="none" rotWithShape="1">
                    <a:gsLst>
                      <a:gs pos="0">
                        <a:srgbClr val="000082"/>
                      </a:gs>
                      <a:gs pos="13000">
                        <a:srgbClr val="0047FF"/>
                      </a:gs>
                      <a:gs pos="28000">
                        <a:srgbClr val="000082"/>
                      </a:gs>
                      <a:gs pos="42999">
                        <a:srgbClr val="0047FF"/>
                      </a:gs>
                      <a:gs pos="58000">
                        <a:srgbClr val="000082"/>
                      </a:gs>
                      <a:gs pos="72000">
                        <a:srgbClr val="0047FF"/>
                      </a:gs>
                      <a:gs pos="87000">
                        <a:srgbClr val="000082"/>
                      </a:gs>
                      <a:gs pos="100000">
                        <a:srgbClr val="0047FF"/>
                      </a:gs>
                    </a:gsLst>
                    <a:lin ang="5400000" scaled="0"/>
                    <a:tileRect r="-100000" b="-100000"/>
                  </a:gradFill>
                </a:ln>
                <a:ea typeface="新細明體" pitchFamily="18" charset="-120"/>
              </a:rPr>
              <a:t>problem</a:t>
            </a:r>
            <a:endParaRPr lang="en-GB" altLang="zh-TW" dirty="0">
              <a:ln>
                <a:gradFill flip="none" rotWithShape="1">
                  <a:gsLst>
                    <a:gs pos="0">
                      <a:srgbClr val="000082"/>
                    </a:gs>
                    <a:gs pos="13000">
                      <a:srgbClr val="0047FF"/>
                    </a:gs>
                    <a:gs pos="28000">
                      <a:srgbClr val="000082"/>
                    </a:gs>
                    <a:gs pos="42999">
                      <a:srgbClr val="0047FF"/>
                    </a:gs>
                    <a:gs pos="58000">
                      <a:srgbClr val="000082"/>
                    </a:gs>
                    <a:gs pos="72000">
                      <a:srgbClr val="0047FF"/>
                    </a:gs>
                    <a:gs pos="87000">
                      <a:srgbClr val="000082"/>
                    </a:gs>
                    <a:gs pos="100000">
                      <a:srgbClr val="0047FF"/>
                    </a:gs>
                  </a:gsLst>
                  <a:lin ang="5400000" scaled="0"/>
                  <a:tileRect r="-100000" b="-100000"/>
                </a:gradFill>
              </a:ln>
              <a:ea typeface="新細明體" pitchFamily="18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55000" r="-5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u="sng" dirty="0" smtClean="0">
                <a:ln>
                  <a:solidFill>
                    <a:srgbClr val="00B050"/>
                  </a:solidFill>
                </a:ln>
              </a:rPr>
              <a:t>WIRELESS ATTACKS CLASSIFICATION</a:t>
            </a:r>
            <a:endParaRPr lang="en-IN" b="1" u="sng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257800"/>
          </a:xfrm>
        </p:spPr>
        <p:txBody>
          <a:bodyPr>
            <a:normAutofit fontScale="62500" lnSpcReduction="20000"/>
          </a:bodyPr>
          <a:lstStyle/>
          <a:p>
            <a:r>
              <a:rPr lang="en-IN" dirty="0">
                <a:ln>
                  <a:solidFill>
                    <a:srgbClr val="FF0000"/>
                  </a:soli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  <a:t>Access control attacks</a:t>
            </a:r>
            <a:r>
              <a:rPr lang="en-IN" dirty="0">
                <a:ln>
                  <a:gradFill flip="none" rotWithShape="1"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  <a:t/>
            </a:r>
            <a:br>
              <a:rPr lang="en-IN" dirty="0">
                <a:ln>
                  <a:gradFill flip="none" rotWithShape="1"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</a:br>
            <a:r>
              <a:rPr lang="en-IN" dirty="0">
                <a:ln>
                  <a:gradFill flip="none" rotWithShape="1"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  <a:t>These attacks attempt to penetrate a network by using wireless or evading WLAN access control measures, like AP MAC filters and 802.1X port access controls.</a:t>
            </a:r>
          </a:p>
          <a:p>
            <a:r>
              <a:rPr lang="en-IN" dirty="0">
                <a:ln>
                  <a:solidFill>
                    <a:srgbClr val="FF0000"/>
                  </a:soli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  <a:t>Confidentiality attacks</a:t>
            </a:r>
            <a:r>
              <a:rPr lang="en-IN" dirty="0" smtClean="0">
                <a:ln>
                  <a:gradFill flip="none" rotWithShape="1"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  <a:t/>
            </a:r>
            <a:br>
              <a:rPr lang="en-IN" dirty="0" smtClean="0">
                <a:ln>
                  <a:gradFill flip="none" rotWithShape="1"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</a:br>
            <a:r>
              <a:rPr lang="en-IN" dirty="0">
                <a:ln>
                  <a:gradFill flip="none" rotWithShape="1"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  <a:t>These attacks attempt to intercept private information sent over wireless associations, whether sent in the clear or encrypted by 802.11 or higher layer protocols. </a:t>
            </a:r>
            <a:endParaRPr lang="en-IN" dirty="0" smtClean="0">
              <a:ln>
                <a:gradFill flip="none" rotWithShape="1">
                  <a:gsLst>
                    <a:gs pos="0">
                      <a:srgbClr val="3399FF"/>
                    </a:gs>
                    <a:gs pos="16000">
                      <a:srgbClr val="00CCCC"/>
                    </a:gs>
                    <a:gs pos="47000">
                      <a:srgbClr val="9999FF"/>
                    </a:gs>
                    <a:gs pos="60001">
                      <a:srgbClr val="2E6792"/>
                    </a:gs>
                    <a:gs pos="71001">
                      <a:srgbClr val="3333CC"/>
                    </a:gs>
                    <a:gs pos="81000">
                      <a:srgbClr val="1170FF"/>
                    </a:gs>
                    <a:gs pos="100000">
                      <a:srgbClr val="00669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ln>
              <a:gradFill>
                <a:gsLst>
                  <a:gs pos="0">
                    <a:srgbClr val="000000"/>
                  </a:gs>
                  <a:gs pos="39999">
                    <a:srgbClr val="0A128C"/>
                  </a:gs>
                  <a:gs pos="70000">
                    <a:srgbClr val="181CC7"/>
                  </a:gs>
                  <a:gs pos="88000">
                    <a:srgbClr val="7005D4"/>
                  </a:gs>
                  <a:gs pos="100000">
                    <a:srgbClr val="8C3D91"/>
                  </a:gs>
                </a:gsLst>
                <a:lin ang="5400000" scaled="0"/>
              </a:gradFill>
            </a:endParaRPr>
          </a:p>
          <a:p>
            <a:r>
              <a:rPr lang="en-IN" dirty="0">
                <a:ln>
                  <a:solidFill>
                    <a:srgbClr val="FF0000"/>
                  </a:soli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  <a:t>Integrity attacks</a:t>
            </a:r>
            <a:r>
              <a:rPr lang="en-IN" dirty="0" smtClean="0">
                <a:ln>
                  <a:gradFill flip="none" rotWithShape="1"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  <a:t/>
            </a:r>
            <a:br>
              <a:rPr lang="en-IN" dirty="0" smtClean="0">
                <a:ln>
                  <a:gradFill flip="none" rotWithShape="1"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</a:br>
            <a:r>
              <a:rPr lang="en-IN" dirty="0">
                <a:ln>
                  <a:gradFill flip="none" rotWithShape="1"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  <a:t>These attacks send forged control, management or data frames over wireless to mislead the recipient or facilitate another type of attack (e.g., </a:t>
            </a:r>
            <a:r>
              <a:rPr lang="en-IN" dirty="0" err="1">
                <a:ln>
                  <a:gradFill flip="none" rotWithShape="1"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  <a:t>DoS</a:t>
            </a:r>
            <a:r>
              <a:rPr lang="en-IN" dirty="0">
                <a:ln>
                  <a:gradFill flip="none" rotWithShape="1"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  <a:t>). </a:t>
            </a:r>
            <a:endParaRPr lang="en-IN" dirty="0" smtClean="0">
              <a:ln>
                <a:gradFill flip="none" rotWithShape="1">
                  <a:gsLst>
                    <a:gs pos="0">
                      <a:srgbClr val="3399FF"/>
                    </a:gs>
                    <a:gs pos="16000">
                      <a:srgbClr val="00CCCC"/>
                    </a:gs>
                    <a:gs pos="47000">
                      <a:srgbClr val="9999FF"/>
                    </a:gs>
                    <a:gs pos="60001">
                      <a:srgbClr val="2E6792"/>
                    </a:gs>
                    <a:gs pos="71001">
                      <a:srgbClr val="3333CC"/>
                    </a:gs>
                    <a:gs pos="81000">
                      <a:srgbClr val="1170FF"/>
                    </a:gs>
                    <a:gs pos="100000">
                      <a:srgbClr val="00669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ln>
              <a:gradFill>
                <a:gsLst>
                  <a:gs pos="0">
                    <a:srgbClr val="000000"/>
                  </a:gs>
                  <a:gs pos="39999">
                    <a:srgbClr val="0A128C"/>
                  </a:gs>
                  <a:gs pos="70000">
                    <a:srgbClr val="181CC7"/>
                  </a:gs>
                  <a:gs pos="88000">
                    <a:srgbClr val="7005D4"/>
                  </a:gs>
                  <a:gs pos="100000">
                    <a:srgbClr val="8C3D91"/>
                  </a:gs>
                </a:gsLst>
                <a:lin ang="5400000" scaled="0"/>
              </a:gradFill>
            </a:endParaRPr>
          </a:p>
          <a:p>
            <a:r>
              <a:rPr lang="en-IN" dirty="0">
                <a:ln>
                  <a:solidFill>
                    <a:srgbClr val="FF0000"/>
                  </a:soli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  <a:t>Authentication attacks</a:t>
            </a:r>
            <a:r>
              <a:rPr lang="en-IN" dirty="0" smtClean="0">
                <a:ln>
                  <a:gradFill flip="none" rotWithShape="1"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  <a:t/>
            </a:r>
            <a:br>
              <a:rPr lang="en-IN" dirty="0" smtClean="0">
                <a:ln>
                  <a:gradFill flip="none" rotWithShape="1"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</a:br>
            <a:r>
              <a:rPr lang="en-IN" dirty="0">
                <a:ln>
                  <a:gradFill flip="none" rotWithShape="1"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  <a:t>Intruders use these attacks to steal legitimate user identities and credentials to access otherwise private networks and services. </a:t>
            </a:r>
            <a:endParaRPr lang="en-IN" dirty="0" smtClean="0">
              <a:ln>
                <a:gradFill flip="none" rotWithShape="1">
                  <a:gsLst>
                    <a:gs pos="0">
                      <a:srgbClr val="3399FF"/>
                    </a:gs>
                    <a:gs pos="16000">
                      <a:srgbClr val="00CCCC"/>
                    </a:gs>
                    <a:gs pos="47000">
                      <a:srgbClr val="9999FF"/>
                    </a:gs>
                    <a:gs pos="60001">
                      <a:srgbClr val="2E6792"/>
                    </a:gs>
                    <a:gs pos="71001">
                      <a:srgbClr val="3333CC"/>
                    </a:gs>
                    <a:gs pos="81000">
                      <a:srgbClr val="1170FF"/>
                    </a:gs>
                    <a:gs pos="100000">
                      <a:srgbClr val="00669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ln>
              <a:gradFill>
                <a:gsLst>
                  <a:gs pos="0">
                    <a:srgbClr val="000000"/>
                  </a:gs>
                  <a:gs pos="39999">
                    <a:srgbClr val="0A128C"/>
                  </a:gs>
                  <a:gs pos="70000">
                    <a:srgbClr val="181CC7"/>
                  </a:gs>
                  <a:gs pos="88000">
                    <a:srgbClr val="7005D4"/>
                  </a:gs>
                  <a:gs pos="100000">
                    <a:srgbClr val="8C3D91"/>
                  </a:gs>
                </a:gsLst>
                <a:lin ang="5400000" scaled="0"/>
              </a:gradFill>
            </a:endParaRPr>
          </a:p>
          <a:p>
            <a:r>
              <a:rPr lang="en-IN" dirty="0">
                <a:ln>
                  <a:solidFill>
                    <a:srgbClr val="FF0000"/>
                  </a:soli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  <a:t>Availability attacks</a:t>
            </a:r>
            <a:r>
              <a:rPr lang="en-IN" dirty="0" smtClean="0">
                <a:ln>
                  <a:gradFill flip="none" rotWithShape="1"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  <a:t/>
            </a:r>
            <a:br>
              <a:rPr lang="en-IN" dirty="0" smtClean="0">
                <a:ln>
                  <a:gradFill flip="none" rotWithShape="1"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</a:br>
            <a:r>
              <a:rPr lang="en-IN" dirty="0">
                <a:ln>
                  <a:gradFill flip="none" rotWithShape="1"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  <a:t>These attacks impede delivery of wireless services to legitimate users, either by denying them access to WLAN resources or by crippling those resources. </a:t>
            </a:r>
            <a:r>
              <a:rPr lang="en-IN" dirty="0" smtClean="0">
                <a:ln>
                  <a:gradFill flip="none" rotWithShape="1"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  <a:t/>
            </a:r>
            <a:br>
              <a:rPr lang="en-IN" dirty="0" smtClean="0">
                <a:ln>
                  <a:gradFill flip="none" rotWithShape="1"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rPr>
            </a:br>
            <a:endParaRPr lang="en-IN" dirty="0">
              <a:ln>
                <a:gradFill flip="none" rotWithShape="1">
                  <a:gsLst>
                    <a:gs pos="0">
                      <a:srgbClr val="3399FF"/>
                    </a:gs>
                    <a:gs pos="16000">
                      <a:srgbClr val="00CCCC"/>
                    </a:gs>
                    <a:gs pos="47000">
                      <a:srgbClr val="9999FF"/>
                    </a:gs>
                    <a:gs pos="60001">
                      <a:srgbClr val="2E6792"/>
                    </a:gs>
                    <a:gs pos="71001">
                      <a:srgbClr val="3333CC"/>
                    </a:gs>
                    <a:gs pos="81000">
                      <a:srgbClr val="1170FF"/>
                    </a:gs>
                    <a:gs pos="100000">
                      <a:srgbClr val="006699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</a:ln>
              <a:gradFill>
                <a:gsLst>
                  <a:gs pos="0">
                    <a:srgbClr val="000000"/>
                  </a:gs>
                  <a:gs pos="39999">
                    <a:srgbClr val="0A128C"/>
                  </a:gs>
                  <a:gs pos="70000">
                    <a:srgbClr val="181CC7"/>
                  </a:gs>
                  <a:gs pos="88000">
                    <a:srgbClr val="7005D4"/>
                  </a:gs>
                  <a:gs pos="100000">
                    <a:srgbClr val="8C3D91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ln>
                  <a:gradFill>
                    <a:gsLst>
                      <a:gs pos="0">
                        <a:srgbClr val="FF3399"/>
                      </a:gs>
                      <a:gs pos="25000">
                        <a:srgbClr val="FF6633"/>
                      </a:gs>
                      <a:gs pos="50000">
                        <a:srgbClr val="FFFF00"/>
                      </a:gs>
                      <a:gs pos="75000">
                        <a:srgbClr val="01A78F"/>
                      </a:gs>
                      <a:gs pos="100000">
                        <a:srgbClr val="3366FF"/>
                      </a:gs>
                    </a:gsLst>
                    <a:lin ang="5400000" scaled="0"/>
                  </a:gradFill>
                </a:ln>
              </a:rPr>
              <a:t>ACCESS CONTROL ATTACKS</a:t>
            </a:r>
            <a:endParaRPr lang="en-IN" b="1" u="sng" dirty="0">
              <a:ln>
                <a:gradFill>
                  <a:gsLst>
                    <a:gs pos="0">
                      <a:srgbClr val="FF3399"/>
                    </a:gs>
                    <a:gs pos="25000">
                      <a:srgbClr val="FF6633"/>
                    </a:gs>
                    <a:gs pos="50000">
                      <a:srgbClr val="FFFF00"/>
                    </a:gs>
                    <a:gs pos="75000">
                      <a:srgbClr val="01A78F"/>
                    </a:gs>
                    <a:gs pos="100000">
                      <a:srgbClr val="3366FF"/>
                    </a:gs>
                  </a:gsLst>
                  <a:lin ang="5400000" scaled="0"/>
                </a:gradFill>
              </a:ln>
            </a:endParaRPr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656" y="1432489"/>
            <a:ext cx="6120680" cy="50928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ln>
                  <a:gradFill>
                    <a:gsLst>
                      <a:gs pos="0">
                        <a:srgbClr val="825600"/>
                      </a:gs>
                      <a:gs pos="13000">
                        <a:srgbClr val="FFA800"/>
                      </a:gs>
                      <a:gs pos="28000">
                        <a:srgbClr val="825600"/>
                      </a:gs>
                      <a:gs pos="42999">
                        <a:srgbClr val="FFA800"/>
                      </a:gs>
                      <a:gs pos="58000">
                        <a:srgbClr val="825600"/>
                      </a:gs>
                      <a:gs pos="72000">
                        <a:srgbClr val="FFA800"/>
                      </a:gs>
                      <a:gs pos="87000">
                        <a:srgbClr val="825600"/>
                      </a:gs>
                      <a:gs pos="100000">
                        <a:srgbClr val="FFA800"/>
                      </a:gs>
                    </a:gsLst>
                    <a:lin ang="5400000" scaled="0"/>
                  </a:gradFill>
                </a:ln>
              </a:rPr>
              <a:t>CONFIDENTIALITY ATTACKS</a:t>
            </a:r>
            <a:endParaRPr lang="en-IN" b="1" u="sng" dirty="0">
              <a:ln>
                <a:gradFill>
                  <a:gsLst>
                    <a:gs pos="0">
                      <a:srgbClr val="825600"/>
                    </a:gs>
                    <a:gs pos="13000">
                      <a:srgbClr val="FFA800"/>
                    </a:gs>
                    <a:gs pos="28000">
                      <a:srgbClr val="825600"/>
                    </a:gs>
                    <a:gs pos="42999">
                      <a:srgbClr val="FFA800"/>
                    </a:gs>
                    <a:gs pos="58000">
                      <a:srgbClr val="825600"/>
                    </a:gs>
                    <a:gs pos="72000">
                      <a:srgbClr val="FFA800"/>
                    </a:gs>
                    <a:gs pos="87000">
                      <a:srgbClr val="825600"/>
                    </a:gs>
                    <a:gs pos="100000">
                      <a:srgbClr val="FFA800"/>
                    </a:gs>
                  </a:gsLst>
                  <a:lin ang="5400000" scaled="0"/>
                </a:gradFill>
              </a:ln>
            </a:endParaRPr>
          </a:p>
        </p:txBody>
      </p:sp>
      <p:pic>
        <p:nvPicPr>
          <p:cNvPr id="5" name="Content Placeholder 4" descr="Untitled1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31641" y="1412776"/>
            <a:ext cx="6624735" cy="5184576"/>
          </a:xfrm>
        </p:spPr>
      </p:pic>
      <p:sp>
        <p:nvSpPr>
          <p:cNvPr id="4" name="Rectangle 3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ln>
                  <a:solidFill>
                    <a:srgbClr val="00B050"/>
                  </a:solidFill>
                </a:ln>
                <a:solidFill>
                  <a:srgbClr val="002060"/>
                </a:solidFill>
              </a:rPr>
              <a:t>INTEGRITY ATTACKS</a:t>
            </a:r>
            <a:endParaRPr lang="en-IN" b="1" u="sng" dirty="0">
              <a:ln>
                <a:solidFill>
                  <a:srgbClr val="00B050"/>
                </a:solidFill>
              </a:ln>
              <a:solidFill>
                <a:srgbClr val="002060"/>
              </a:solidFill>
            </a:endParaRPr>
          </a:p>
        </p:txBody>
      </p:sp>
      <p:pic>
        <p:nvPicPr>
          <p:cNvPr id="5" name="Content Placeholder 4" descr="Untitled22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619672" y="1556792"/>
            <a:ext cx="5843639" cy="5079765"/>
          </a:xfrm>
        </p:spPr>
      </p:pic>
      <p:sp>
        <p:nvSpPr>
          <p:cNvPr id="4" name="Rectangle 3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ln>
                  <a:gradFill>
                    <a:gsLst>
                      <a:gs pos="0">
                        <a:srgbClr val="000000"/>
                      </a:gs>
                      <a:gs pos="20000">
                        <a:srgbClr val="000040"/>
                      </a:gs>
                      <a:gs pos="50000">
                        <a:srgbClr val="400040"/>
                      </a:gs>
                      <a:gs pos="75000">
                        <a:srgbClr val="8F0040"/>
                      </a:gs>
                      <a:gs pos="89999">
                        <a:srgbClr val="F27300"/>
                      </a:gs>
                      <a:gs pos="100000">
                        <a:srgbClr val="FFBF00"/>
                      </a:gs>
                    </a:gsLst>
                    <a:lin ang="5400000" scaled="0"/>
                  </a:gradFill>
                </a:ln>
                <a:gradFill>
                  <a:gsLst>
                    <a:gs pos="0">
                      <a:srgbClr val="000000"/>
                    </a:gs>
                    <a:gs pos="20000">
                      <a:srgbClr val="000040"/>
                    </a:gs>
                    <a:gs pos="50000">
                      <a:srgbClr val="400040"/>
                    </a:gs>
                    <a:gs pos="75000">
                      <a:srgbClr val="8F0040"/>
                    </a:gs>
                    <a:gs pos="89999">
                      <a:srgbClr val="F27300"/>
                    </a:gs>
                    <a:gs pos="100000">
                      <a:srgbClr val="FFBF00"/>
                    </a:gs>
                  </a:gsLst>
                  <a:lin ang="5400000" scaled="0"/>
                </a:gradFill>
              </a:rPr>
              <a:t>AUTHENTICATION ATTACKS</a:t>
            </a:r>
            <a:endParaRPr lang="en-IN" b="1" u="sng" dirty="0">
              <a:ln>
                <a:gradFill>
                  <a:gsLst>
                    <a:gs pos="0">
                      <a:srgbClr val="000000"/>
                    </a:gs>
                    <a:gs pos="20000">
                      <a:srgbClr val="000040"/>
                    </a:gs>
                    <a:gs pos="50000">
                      <a:srgbClr val="400040"/>
                    </a:gs>
                    <a:gs pos="75000">
                      <a:srgbClr val="8F0040"/>
                    </a:gs>
                    <a:gs pos="89999">
                      <a:srgbClr val="F27300"/>
                    </a:gs>
                    <a:gs pos="100000">
                      <a:srgbClr val="FFBF00"/>
                    </a:gs>
                  </a:gsLst>
                  <a:lin ang="5400000" scaled="0"/>
                </a:gradFill>
              </a:ln>
              <a:gradFill>
                <a:gsLst>
                  <a:gs pos="0">
                    <a:srgbClr val="000000"/>
                  </a:gs>
                  <a:gs pos="20000">
                    <a:srgbClr val="000040"/>
                  </a:gs>
                  <a:gs pos="50000">
                    <a:srgbClr val="400040"/>
                  </a:gs>
                  <a:gs pos="75000">
                    <a:srgbClr val="8F0040"/>
                  </a:gs>
                  <a:gs pos="89999">
                    <a:srgbClr val="F27300"/>
                  </a:gs>
                  <a:gs pos="100000">
                    <a:srgbClr val="FFBF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Content Placeholder 4" descr="Untitled11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475656" y="1412776"/>
            <a:ext cx="6120680" cy="5184576"/>
          </a:xfrm>
        </p:spPr>
      </p:pic>
      <p:sp>
        <p:nvSpPr>
          <p:cNvPr id="4" name="Rectangle 3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ln>
                  <a:solidFill>
                    <a:srgbClr val="92D050"/>
                  </a:solidFill>
                </a:ln>
                <a:gradFill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</a:rPr>
              <a:t>AVAILABILITY ATTACKS</a:t>
            </a:r>
            <a:endParaRPr lang="en-IN" b="1" u="sng" dirty="0">
              <a:ln>
                <a:solidFill>
                  <a:srgbClr val="92D050"/>
                </a:solidFill>
              </a:ln>
              <a:gradFill>
                <a:gsLst>
                  <a:gs pos="0">
                    <a:srgbClr val="000082"/>
                  </a:gs>
                  <a:gs pos="30000">
                    <a:srgbClr val="66008F"/>
                  </a:gs>
                  <a:gs pos="64999">
                    <a:srgbClr val="BA0066"/>
                  </a:gs>
                  <a:gs pos="89999">
                    <a:srgbClr val="FF0000"/>
                  </a:gs>
                  <a:gs pos="100000">
                    <a:srgbClr val="FF82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Content Placeholder 4" descr="11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619672" y="1600200"/>
            <a:ext cx="5904656" cy="5026795"/>
          </a:xfrm>
        </p:spPr>
      </p:pic>
      <p:sp>
        <p:nvSpPr>
          <p:cNvPr id="4" name="Rectangle 3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INDEX</a:t>
            </a:r>
            <a:endParaRPr lang="en-IN" b="1" u="sng" dirty="0">
              <a:ln>
                <a:solidFill>
                  <a:schemeClr val="bg2">
                    <a:lumMod val="25000"/>
                  </a:schemeClr>
                </a:solidFill>
              </a:ln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3610744" cy="4925144"/>
          </a:xfrm>
        </p:spPr>
        <p:txBody>
          <a:bodyPr>
            <a:noAutofit/>
          </a:bodyPr>
          <a:lstStyle/>
          <a:p>
            <a:r>
              <a:rPr lang="en-IN" sz="2000" dirty="0" smtClean="0">
                <a:ln>
                  <a:gradFill>
                    <a:gsLst>
                      <a:gs pos="0">
                        <a:srgbClr val="000000"/>
                      </a:gs>
                      <a:gs pos="20000">
                        <a:srgbClr val="000040"/>
                      </a:gs>
                      <a:gs pos="50000">
                        <a:srgbClr val="400040"/>
                      </a:gs>
                      <a:gs pos="75000">
                        <a:srgbClr val="8F0040"/>
                      </a:gs>
                      <a:gs pos="89999">
                        <a:srgbClr val="F27300"/>
                      </a:gs>
                      <a:gs pos="100000">
                        <a:srgbClr val="FFBF00"/>
                      </a:gs>
                    </a:gsLst>
                    <a:lin ang="5400000" scaled="0"/>
                  </a:gradFill>
                </a:ln>
              </a:rPr>
              <a:t>Network Security</a:t>
            </a:r>
          </a:p>
          <a:p>
            <a:r>
              <a:rPr lang="en-IN" sz="2000" dirty="0" smtClean="0">
                <a:ln>
                  <a:gradFill>
                    <a:gsLst>
                      <a:gs pos="0">
                        <a:srgbClr val="000000"/>
                      </a:gs>
                      <a:gs pos="20000">
                        <a:srgbClr val="000040"/>
                      </a:gs>
                      <a:gs pos="50000">
                        <a:srgbClr val="400040"/>
                      </a:gs>
                      <a:gs pos="75000">
                        <a:srgbClr val="8F0040"/>
                      </a:gs>
                      <a:gs pos="89999">
                        <a:srgbClr val="F27300"/>
                      </a:gs>
                      <a:gs pos="100000">
                        <a:srgbClr val="FFBF00"/>
                      </a:gs>
                    </a:gsLst>
                    <a:lin ang="5400000" scaled="0"/>
                  </a:gradFill>
                </a:ln>
              </a:rPr>
              <a:t>Intrusion Detection</a:t>
            </a:r>
          </a:p>
          <a:p>
            <a:r>
              <a:rPr lang="en-IN" sz="2000" dirty="0" smtClean="0">
                <a:ln>
                  <a:gradFill>
                    <a:gsLst>
                      <a:gs pos="0">
                        <a:srgbClr val="000000"/>
                      </a:gs>
                      <a:gs pos="20000">
                        <a:srgbClr val="000040"/>
                      </a:gs>
                      <a:gs pos="50000">
                        <a:srgbClr val="400040"/>
                      </a:gs>
                      <a:gs pos="75000">
                        <a:srgbClr val="8F0040"/>
                      </a:gs>
                      <a:gs pos="89999">
                        <a:srgbClr val="F27300"/>
                      </a:gs>
                      <a:gs pos="100000">
                        <a:srgbClr val="FFBF00"/>
                      </a:gs>
                    </a:gsLst>
                    <a:lin ang="5400000" scaled="0"/>
                  </a:gradFill>
                </a:ln>
              </a:rPr>
              <a:t>Intrusion Breakdown</a:t>
            </a:r>
          </a:p>
          <a:p>
            <a:r>
              <a:rPr lang="en-IN" sz="2000" dirty="0" smtClean="0">
                <a:ln>
                  <a:gradFill>
                    <a:gsLst>
                      <a:gs pos="0">
                        <a:srgbClr val="000000"/>
                      </a:gs>
                      <a:gs pos="20000">
                        <a:srgbClr val="000040"/>
                      </a:gs>
                      <a:gs pos="50000">
                        <a:srgbClr val="400040"/>
                      </a:gs>
                      <a:gs pos="75000">
                        <a:srgbClr val="8F0040"/>
                      </a:gs>
                      <a:gs pos="89999">
                        <a:srgbClr val="F27300"/>
                      </a:gs>
                      <a:gs pos="100000">
                        <a:srgbClr val="FFBF00"/>
                      </a:gs>
                    </a:gsLst>
                    <a:lin ang="5400000" scaled="0"/>
                  </a:gradFill>
                </a:ln>
              </a:rPr>
              <a:t>Intrusion Detection Models</a:t>
            </a:r>
          </a:p>
          <a:p>
            <a:r>
              <a:rPr lang="en-IN" sz="2000" dirty="0" smtClean="0">
                <a:ln>
                  <a:gradFill>
                    <a:gsLst>
                      <a:gs pos="0">
                        <a:srgbClr val="000000"/>
                      </a:gs>
                      <a:gs pos="20000">
                        <a:srgbClr val="000040"/>
                      </a:gs>
                      <a:gs pos="50000">
                        <a:srgbClr val="400040"/>
                      </a:gs>
                      <a:gs pos="75000">
                        <a:srgbClr val="8F0040"/>
                      </a:gs>
                      <a:gs pos="89999">
                        <a:srgbClr val="F27300"/>
                      </a:gs>
                      <a:gs pos="100000">
                        <a:srgbClr val="FFBF00"/>
                      </a:gs>
                    </a:gsLst>
                    <a:lin ang="5400000" scaled="0"/>
                  </a:gradFill>
                </a:ln>
              </a:rPr>
              <a:t>Security in Wireless Networks</a:t>
            </a:r>
          </a:p>
          <a:p>
            <a:r>
              <a:rPr lang="en-IN" sz="2000" dirty="0" smtClean="0">
                <a:ln>
                  <a:gradFill>
                    <a:gsLst>
                      <a:gs pos="0">
                        <a:srgbClr val="000000"/>
                      </a:gs>
                      <a:gs pos="20000">
                        <a:srgbClr val="000040"/>
                      </a:gs>
                      <a:gs pos="50000">
                        <a:srgbClr val="400040"/>
                      </a:gs>
                      <a:gs pos="75000">
                        <a:srgbClr val="8F0040"/>
                      </a:gs>
                      <a:gs pos="89999">
                        <a:srgbClr val="F27300"/>
                      </a:gs>
                      <a:gs pos="100000">
                        <a:srgbClr val="FFBF00"/>
                      </a:gs>
                    </a:gsLst>
                    <a:lin ang="5400000" scaled="0"/>
                  </a:gradFill>
                </a:ln>
              </a:rPr>
              <a:t>Wireless Attacks Classification</a:t>
            </a:r>
          </a:p>
          <a:p>
            <a:pPr lvl="1"/>
            <a:r>
              <a:rPr lang="en-IN" sz="2000" dirty="0" smtClean="0">
                <a:ln>
                  <a:gradFill>
                    <a:gsLst>
                      <a:gs pos="0">
                        <a:srgbClr val="000000"/>
                      </a:gs>
                      <a:gs pos="20000">
                        <a:srgbClr val="000040"/>
                      </a:gs>
                      <a:gs pos="50000">
                        <a:srgbClr val="400040"/>
                      </a:gs>
                      <a:gs pos="75000">
                        <a:srgbClr val="8F0040"/>
                      </a:gs>
                      <a:gs pos="89999">
                        <a:srgbClr val="F27300"/>
                      </a:gs>
                      <a:gs pos="100000">
                        <a:srgbClr val="FFBF00"/>
                      </a:gs>
                    </a:gsLst>
                    <a:lin ang="5400000" scaled="0"/>
                  </a:gradFill>
                </a:ln>
              </a:rPr>
              <a:t>     Access Control attacks</a:t>
            </a:r>
          </a:p>
          <a:p>
            <a:pPr lvl="1"/>
            <a:r>
              <a:rPr lang="en-IN" sz="2000" dirty="0" smtClean="0">
                <a:ln>
                  <a:gradFill>
                    <a:gsLst>
                      <a:gs pos="0">
                        <a:srgbClr val="000000"/>
                      </a:gs>
                      <a:gs pos="20000">
                        <a:srgbClr val="000040"/>
                      </a:gs>
                      <a:gs pos="50000">
                        <a:srgbClr val="400040"/>
                      </a:gs>
                      <a:gs pos="75000">
                        <a:srgbClr val="8F0040"/>
                      </a:gs>
                      <a:gs pos="89999">
                        <a:srgbClr val="F27300"/>
                      </a:gs>
                      <a:gs pos="100000">
                        <a:srgbClr val="FFBF00"/>
                      </a:gs>
                    </a:gsLst>
                    <a:lin ang="5400000" scaled="0"/>
                  </a:gradFill>
                </a:ln>
              </a:rPr>
              <a:t>     Confidentiality attacks</a:t>
            </a:r>
          </a:p>
          <a:p>
            <a:pPr lvl="1"/>
            <a:r>
              <a:rPr lang="en-IN" sz="2000" dirty="0" smtClean="0">
                <a:ln>
                  <a:gradFill>
                    <a:gsLst>
                      <a:gs pos="0">
                        <a:srgbClr val="000000"/>
                      </a:gs>
                      <a:gs pos="20000">
                        <a:srgbClr val="000040"/>
                      </a:gs>
                      <a:gs pos="50000">
                        <a:srgbClr val="400040"/>
                      </a:gs>
                      <a:gs pos="75000">
                        <a:srgbClr val="8F0040"/>
                      </a:gs>
                      <a:gs pos="89999">
                        <a:srgbClr val="F27300"/>
                      </a:gs>
                      <a:gs pos="100000">
                        <a:srgbClr val="FFBF00"/>
                      </a:gs>
                    </a:gsLst>
                    <a:lin ang="5400000" scaled="0"/>
                  </a:gradFill>
                </a:ln>
              </a:rPr>
              <a:t>     Integrity attacks</a:t>
            </a:r>
          </a:p>
          <a:p>
            <a:pPr lvl="1"/>
            <a:r>
              <a:rPr lang="en-IN" sz="2000" dirty="0" smtClean="0">
                <a:ln>
                  <a:gradFill>
                    <a:gsLst>
                      <a:gs pos="0">
                        <a:srgbClr val="000000"/>
                      </a:gs>
                      <a:gs pos="20000">
                        <a:srgbClr val="000040"/>
                      </a:gs>
                      <a:gs pos="50000">
                        <a:srgbClr val="400040"/>
                      </a:gs>
                      <a:gs pos="75000">
                        <a:srgbClr val="8F0040"/>
                      </a:gs>
                      <a:gs pos="89999">
                        <a:srgbClr val="F27300"/>
                      </a:gs>
                      <a:gs pos="100000">
                        <a:srgbClr val="FFBF00"/>
                      </a:gs>
                    </a:gsLst>
                    <a:lin ang="5400000" scaled="0"/>
                  </a:gradFill>
                </a:ln>
              </a:rPr>
              <a:t>     Authentication attacks</a:t>
            </a:r>
          </a:p>
          <a:p>
            <a:pPr lvl="1"/>
            <a:r>
              <a:rPr lang="en-IN" sz="2000" dirty="0" smtClean="0">
                <a:ln>
                  <a:gradFill>
                    <a:gsLst>
                      <a:gs pos="0">
                        <a:srgbClr val="000000"/>
                      </a:gs>
                      <a:gs pos="20000">
                        <a:srgbClr val="000040"/>
                      </a:gs>
                      <a:gs pos="50000">
                        <a:srgbClr val="400040"/>
                      </a:gs>
                      <a:gs pos="75000">
                        <a:srgbClr val="8F0040"/>
                      </a:gs>
                      <a:gs pos="89999">
                        <a:srgbClr val="F27300"/>
                      </a:gs>
                      <a:gs pos="100000">
                        <a:srgbClr val="FFBF00"/>
                      </a:gs>
                    </a:gsLst>
                    <a:lin ang="5400000" scaled="0"/>
                  </a:gradFill>
                </a:ln>
              </a:rPr>
              <a:t>     Availability attacks</a:t>
            </a:r>
            <a:endParaRPr lang="en-IN" sz="2000" dirty="0">
              <a:ln>
                <a:gradFill>
                  <a:gsLst>
                    <a:gs pos="0">
                      <a:srgbClr val="000000"/>
                    </a:gs>
                    <a:gs pos="20000">
                      <a:srgbClr val="000040"/>
                    </a:gs>
                    <a:gs pos="50000">
                      <a:srgbClr val="400040"/>
                    </a:gs>
                    <a:gs pos="75000">
                      <a:srgbClr val="8F0040"/>
                    </a:gs>
                    <a:gs pos="89999">
                      <a:srgbClr val="F27300"/>
                    </a:gs>
                    <a:gs pos="100000">
                      <a:srgbClr val="FFBF00"/>
                    </a:gs>
                  </a:gsLst>
                  <a:lin ang="5400000" scaled="0"/>
                </a:gradFill>
              </a:ln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4860032" y="1562016"/>
            <a:ext cx="38884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000" dirty="0" smtClean="0">
                <a:ln>
                  <a:gradFill>
                    <a:gsLst>
                      <a:gs pos="0">
                        <a:srgbClr val="000000"/>
                      </a:gs>
                      <a:gs pos="20000">
                        <a:srgbClr val="000040"/>
                      </a:gs>
                      <a:gs pos="50000">
                        <a:srgbClr val="400040"/>
                      </a:gs>
                      <a:gs pos="75000">
                        <a:srgbClr val="8F0040"/>
                      </a:gs>
                      <a:gs pos="89999">
                        <a:srgbClr val="F27300"/>
                      </a:gs>
                      <a:gs pos="100000">
                        <a:srgbClr val="FFBF00"/>
                      </a:gs>
                    </a:gsLst>
                    <a:lin ang="5400000" scaled="0"/>
                  </a:gradFill>
                </a:ln>
              </a:rPr>
              <a:t>    AI in Intrusion Detection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>
                <a:ln>
                  <a:gradFill>
                    <a:gsLst>
                      <a:gs pos="0">
                        <a:srgbClr val="000000"/>
                      </a:gs>
                      <a:gs pos="20000">
                        <a:srgbClr val="000040"/>
                      </a:gs>
                      <a:gs pos="50000">
                        <a:srgbClr val="400040"/>
                      </a:gs>
                      <a:gs pos="75000">
                        <a:srgbClr val="8F0040"/>
                      </a:gs>
                      <a:gs pos="89999">
                        <a:srgbClr val="F27300"/>
                      </a:gs>
                      <a:gs pos="100000">
                        <a:srgbClr val="FFBF00"/>
                      </a:gs>
                    </a:gsLst>
                    <a:lin ang="5400000" scaled="0"/>
                  </a:gradFill>
                </a:ln>
              </a:rPr>
              <a:t> </a:t>
            </a:r>
            <a:r>
              <a:rPr lang="en-IN" sz="2000" dirty="0" smtClean="0">
                <a:ln>
                  <a:gradFill>
                    <a:gsLst>
                      <a:gs pos="0">
                        <a:srgbClr val="000000"/>
                      </a:gs>
                      <a:gs pos="20000">
                        <a:srgbClr val="000040"/>
                      </a:gs>
                      <a:gs pos="50000">
                        <a:srgbClr val="400040"/>
                      </a:gs>
                      <a:gs pos="75000">
                        <a:srgbClr val="8F0040"/>
                      </a:gs>
                      <a:gs pos="89999">
                        <a:srgbClr val="F27300"/>
                      </a:gs>
                      <a:gs pos="100000">
                        <a:srgbClr val="FFBF00"/>
                      </a:gs>
                    </a:gsLst>
                    <a:lin ang="5400000" scaled="0"/>
                  </a:gradFill>
                </a:ln>
              </a:rPr>
              <a:t>   </a:t>
            </a:r>
            <a:r>
              <a:rPr lang="en-IN" sz="2000" dirty="0" smtClean="0">
                <a:ln>
                  <a:gradFill>
                    <a:gsLst>
                      <a:gs pos="0">
                        <a:srgbClr val="000000"/>
                      </a:gs>
                      <a:gs pos="20000">
                        <a:srgbClr val="000040"/>
                      </a:gs>
                      <a:gs pos="50000">
                        <a:srgbClr val="400040"/>
                      </a:gs>
                      <a:gs pos="75000">
                        <a:srgbClr val="8F0040"/>
                      </a:gs>
                      <a:gs pos="89999">
                        <a:srgbClr val="F27300"/>
                      </a:gs>
                      <a:gs pos="100000">
                        <a:srgbClr val="FFBF00"/>
                      </a:gs>
                    </a:gsLst>
                    <a:lin ang="5400000" scaled="0"/>
                  </a:gradFill>
                </a:ln>
              </a:rPr>
              <a:t>AI techniques</a:t>
            </a:r>
          </a:p>
          <a:p>
            <a:pPr lvl="1">
              <a:buFont typeface="Wingdings" pitchFamily="2" charset="2"/>
              <a:buChar char="§"/>
            </a:pPr>
            <a:r>
              <a:rPr lang="en-IN" sz="2000" dirty="0" smtClean="0">
                <a:ln>
                  <a:gradFill>
                    <a:gsLst>
                      <a:gs pos="0">
                        <a:srgbClr val="000000"/>
                      </a:gs>
                      <a:gs pos="20000">
                        <a:srgbClr val="000040"/>
                      </a:gs>
                      <a:gs pos="50000">
                        <a:srgbClr val="400040"/>
                      </a:gs>
                      <a:gs pos="75000">
                        <a:srgbClr val="8F0040"/>
                      </a:gs>
                      <a:gs pos="89999">
                        <a:srgbClr val="F27300"/>
                      </a:gs>
                      <a:gs pos="100000">
                        <a:srgbClr val="FFBF00"/>
                      </a:gs>
                    </a:gsLst>
                    <a:lin ang="5400000" scaled="0"/>
                  </a:gradFill>
                </a:ln>
              </a:rPr>
              <a:t>    Expert System</a:t>
            </a:r>
          </a:p>
          <a:p>
            <a:pPr lvl="1">
              <a:buFont typeface="Wingdings" pitchFamily="2" charset="2"/>
              <a:buChar char="§"/>
            </a:pPr>
            <a:r>
              <a:rPr lang="en-IN" sz="2000" dirty="0" smtClean="0">
                <a:ln>
                  <a:gradFill>
                    <a:gsLst>
                      <a:gs pos="0">
                        <a:srgbClr val="000000"/>
                      </a:gs>
                      <a:gs pos="20000">
                        <a:srgbClr val="000040"/>
                      </a:gs>
                      <a:gs pos="50000">
                        <a:srgbClr val="400040"/>
                      </a:gs>
                      <a:gs pos="75000">
                        <a:srgbClr val="8F0040"/>
                      </a:gs>
                      <a:gs pos="89999">
                        <a:srgbClr val="F27300"/>
                      </a:gs>
                      <a:gs pos="100000">
                        <a:srgbClr val="FFBF00"/>
                      </a:gs>
                    </a:gsLst>
                    <a:lin ang="5400000" scaled="0"/>
                  </a:gradFill>
                </a:ln>
              </a:rPr>
              <a:t>    Pattern Matching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n>
                  <a:gradFill>
                    <a:gsLst>
                      <a:gs pos="0">
                        <a:srgbClr val="000000"/>
                      </a:gs>
                      <a:gs pos="20000">
                        <a:srgbClr val="000040"/>
                      </a:gs>
                      <a:gs pos="50000">
                        <a:srgbClr val="400040"/>
                      </a:gs>
                      <a:gs pos="75000">
                        <a:srgbClr val="8F0040"/>
                      </a:gs>
                      <a:gs pos="89999">
                        <a:srgbClr val="F27300"/>
                      </a:gs>
                      <a:gs pos="100000">
                        <a:srgbClr val="FFBF00"/>
                      </a:gs>
                    </a:gsLst>
                    <a:lin ang="5400000" scaled="0"/>
                  </a:gradFill>
                </a:ln>
              </a:rPr>
              <a:t>    Genetic Algorithm in IDS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ln>
                  <a:gradFill>
                    <a:gsLst>
                      <a:gs pos="0">
                        <a:srgbClr val="000000"/>
                      </a:gs>
                      <a:gs pos="20000">
                        <a:srgbClr val="000040"/>
                      </a:gs>
                      <a:gs pos="50000">
                        <a:srgbClr val="400040"/>
                      </a:gs>
                      <a:gs pos="75000">
                        <a:srgbClr val="8F0040"/>
                      </a:gs>
                      <a:gs pos="89999">
                        <a:srgbClr val="F27300"/>
                      </a:gs>
                      <a:gs pos="100000">
                        <a:srgbClr val="FFBF00"/>
                      </a:gs>
                    </a:gsLst>
                    <a:lin ang="5400000" scaled="0"/>
                  </a:gradFill>
                </a:ln>
              </a:rPr>
              <a:t>    Conclusion</a:t>
            </a:r>
            <a:endParaRPr lang="en-IN" sz="2000" dirty="0" smtClean="0">
              <a:ln>
                <a:gradFill>
                  <a:gsLst>
                    <a:gs pos="0">
                      <a:srgbClr val="000000"/>
                    </a:gs>
                    <a:gs pos="20000">
                      <a:srgbClr val="000040"/>
                    </a:gs>
                    <a:gs pos="50000">
                      <a:srgbClr val="400040"/>
                    </a:gs>
                    <a:gs pos="75000">
                      <a:srgbClr val="8F0040"/>
                    </a:gs>
                    <a:gs pos="89999">
                      <a:srgbClr val="F27300"/>
                    </a:gs>
                    <a:gs pos="100000">
                      <a:srgbClr val="FFBF00"/>
                    </a:gs>
                  </a:gsLst>
                  <a:lin ang="5400000" scaled="0"/>
                </a:gradFill>
              </a:ln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5CD93-DD46-4669-8C38-DC3996200C7D}" type="slidenum">
              <a:rPr lang="en-US"/>
              <a:pPr/>
              <a:t>20</a:t>
            </a:fld>
            <a:endParaRPr lang="en-US"/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smtClean="0">
                <a:ln>
                  <a:gradFill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lin ang="5400000" scaled="0"/>
                  </a:gradFill>
                </a:ln>
                <a:gradFill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</a:rPr>
              <a:t>ARTIFICIAL INTELLIGENCE IN INTRUSION DETECTION</a:t>
            </a:r>
            <a:endParaRPr lang="en-US" b="1" u="sng" dirty="0">
              <a:ln>
                <a:gradFill>
                  <a:gsLst>
                    <a:gs pos="0">
                      <a:srgbClr val="3399FF"/>
                    </a:gs>
                    <a:gs pos="16000">
                      <a:srgbClr val="00CCCC"/>
                    </a:gs>
                    <a:gs pos="47000">
                      <a:srgbClr val="9999FF"/>
                    </a:gs>
                    <a:gs pos="60001">
                      <a:srgbClr val="2E6792"/>
                    </a:gs>
                    <a:gs pos="71001">
                      <a:srgbClr val="3333CC"/>
                    </a:gs>
                    <a:gs pos="81000">
                      <a:srgbClr val="1170FF"/>
                    </a:gs>
                    <a:gs pos="100000">
                      <a:srgbClr val="006699"/>
                    </a:gs>
                  </a:gsLst>
                  <a:lin ang="5400000" scaled="0"/>
                </a:gradFill>
              </a:ln>
              <a:gradFill>
                <a:gsLst>
                  <a:gs pos="0">
                    <a:srgbClr val="000082"/>
                  </a:gs>
                  <a:gs pos="30000">
                    <a:srgbClr val="66008F"/>
                  </a:gs>
                  <a:gs pos="64999">
                    <a:srgbClr val="BA0066"/>
                  </a:gs>
                  <a:gs pos="89999">
                    <a:srgbClr val="FF0000"/>
                  </a:gs>
                  <a:gs pos="100000">
                    <a:srgbClr val="FF8200"/>
                  </a:gs>
                </a:gsLst>
                <a:lin ang="5400000" scaled="0"/>
              </a:gradFill>
            </a:endParaRP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55365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n>
                  <a:solidFill>
                    <a:srgbClr val="C00000"/>
                  </a:solidFill>
                </a:ln>
              </a:rPr>
              <a:t>Intrusion detection systems focus on discovering abnormal system events in computer networks and distributed communication </a:t>
            </a:r>
            <a:r>
              <a:rPr lang="en-US" sz="2800" dirty="0" smtClean="0">
                <a:ln>
                  <a:solidFill>
                    <a:srgbClr val="C00000"/>
                  </a:solidFill>
                </a:ln>
              </a:rPr>
              <a:t>systems</a:t>
            </a:r>
          </a:p>
          <a:p>
            <a:endParaRPr lang="en-US" sz="2800" dirty="0">
              <a:ln>
                <a:solidFill>
                  <a:srgbClr val="C00000"/>
                </a:solidFill>
              </a:ln>
            </a:endParaRPr>
          </a:p>
          <a:p>
            <a:r>
              <a:rPr lang="en-US" sz="2800" dirty="0">
                <a:ln>
                  <a:solidFill>
                    <a:srgbClr val="C00000"/>
                  </a:solidFill>
                </a:ln>
              </a:rPr>
              <a:t>Uncertainty nature of intrusions =&gt; Fuzzy </a:t>
            </a:r>
            <a:r>
              <a:rPr lang="en-US" sz="2800" dirty="0" smtClean="0">
                <a:ln>
                  <a:solidFill>
                    <a:srgbClr val="C00000"/>
                  </a:solidFill>
                </a:ln>
              </a:rPr>
              <a:t>Set</a:t>
            </a:r>
          </a:p>
          <a:p>
            <a:endParaRPr lang="en-US" sz="2800" dirty="0">
              <a:ln>
                <a:solidFill>
                  <a:srgbClr val="C00000"/>
                </a:solidFill>
              </a:ln>
            </a:endParaRPr>
          </a:p>
          <a:p>
            <a:r>
              <a:rPr lang="en-US" sz="2800" dirty="0">
                <a:ln>
                  <a:solidFill>
                    <a:srgbClr val="C00000"/>
                  </a:solidFill>
                </a:ln>
              </a:rPr>
              <a:t>Different levels of security needs =&gt; Dynamic fuzzy </a:t>
            </a:r>
            <a:r>
              <a:rPr lang="en-US" sz="2800" dirty="0" smtClean="0">
                <a:ln>
                  <a:solidFill>
                    <a:srgbClr val="C00000"/>
                  </a:solidFill>
                </a:ln>
              </a:rPr>
              <a:t>boundary</a:t>
            </a:r>
            <a:endParaRPr lang="en-US" sz="2800" dirty="0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E71D-9EF1-4AAA-B96C-196358FAAA56}" type="slidenum">
              <a:rPr lang="en-US"/>
              <a:pPr/>
              <a:t>21</a:t>
            </a:fld>
            <a:endParaRPr lang="en-US"/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cap="all" dirty="0">
                <a:ln>
                  <a:gradFill>
                    <a:gsLst>
                      <a:gs pos="0">
                        <a:srgbClr val="FBEAC7"/>
                      </a:gs>
                      <a:gs pos="17999">
                        <a:srgbClr val="FEE7F2"/>
                      </a:gs>
                      <a:gs pos="36000">
                        <a:srgbClr val="FAC77D"/>
                      </a:gs>
                      <a:gs pos="61000">
                        <a:srgbClr val="FBA97D"/>
                      </a:gs>
                      <a:gs pos="82001">
                        <a:srgbClr val="FBD49C"/>
                      </a:gs>
                      <a:gs pos="100000">
                        <a:srgbClr val="FEE7F2"/>
                      </a:gs>
                    </a:gsLst>
                    <a:lin ang="5400000" scaled="0"/>
                  </a:gradFill>
                </a:ln>
                <a:cs typeface="Times New Roman" pitchFamily="18" charset="0"/>
              </a:rPr>
              <a:t>Artificial intelligence techniques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83357"/>
            <a:ext cx="8229600" cy="4525963"/>
          </a:xfrm>
        </p:spPr>
        <p:txBody>
          <a:bodyPr/>
          <a:lstStyle/>
          <a:p>
            <a:r>
              <a:rPr lang="en-US" dirty="0">
                <a:ln>
                  <a:gradFill>
                    <a:gsLst>
                      <a:gs pos="0">
                        <a:srgbClr val="000000"/>
                      </a:gs>
                      <a:gs pos="39999">
                        <a:srgbClr val="0A128C"/>
                      </a:gs>
                      <a:gs pos="70000">
                        <a:srgbClr val="181CC7"/>
                      </a:gs>
                      <a:gs pos="88000">
                        <a:srgbClr val="7005D4"/>
                      </a:gs>
                      <a:gs pos="100000">
                        <a:srgbClr val="8C3D91"/>
                      </a:gs>
                    </a:gsLst>
                    <a:lin ang="5400000" scaled="0"/>
                  </a:gradFill>
                </a:ln>
              </a:rPr>
              <a:t>For a </a:t>
            </a:r>
            <a:r>
              <a:rPr lang="en-US" dirty="0" smtClean="0">
                <a:ln>
                  <a:gradFill>
                    <a:gsLst>
                      <a:gs pos="0">
                        <a:srgbClr val="000000"/>
                      </a:gs>
                      <a:gs pos="39999">
                        <a:srgbClr val="0A128C"/>
                      </a:gs>
                      <a:gs pos="70000">
                        <a:srgbClr val="181CC7"/>
                      </a:gs>
                      <a:gs pos="88000">
                        <a:srgbClr val="7005D4"/>
                      </a:gs>
                      <a:gs pos="100000">
                        <a:srgbClr val="8C3D91"/>
                      </a:gs>
                    </a:gsLst>
                    <a:lin ang="5400000" scaled="0"/>
                  </a:gradFill>
                </a:ln>
              </a:rPr>
              <a:t>intrusion detection </a:t>
            </a:r>
            <a:r>
              <a:rPr lang="en-US" dirty="0">
                <a:ln>
                  <a:gradFill>
                    <a:gsLst>
                      <a:gs pos="0">
                        <a:srgbClr val="000000"/>
                      </a:gs>
                      <a:gs pos="39999">
                        <a:srgbClr val="0A128C"/>
                      </a:gs>
                      <a:gs pos="70000">
                        <a:srgbClr val="181CC7"/>
                      </a:gs>
                      <a:gs pos="88000">
                        <a:srgbClr val="7005D4"/>
                      </a:gs>
                      <a:gs pos="100000">
                        <a:srgbClr val="8C3D91"/>
                      </a:gs>
                    </a:gsLst>
                    <a:lin ang="5400000" scaled="0"/>
                  </a:gradFill>
                </a:ln>
              </a:rPr>
              <a:t>system:</a:t>
            </a:r>
          </a:p>
          <a:p>
            <a:pPr lvl="1"/>
            <a:r>
              <a:rPr lang="en-US" dirty="0">
                <a:ln>
                  <a:gradFill>
                    <a:gsLst>
                      <a:gs pos="0">
                        <a:srgbClr val="000000"/>
                      </a:gs>
                      <a:gs pos="39999">
                        <a:srgbClr val="0A128C"/>
                      </a:gs>
                      <a:gs pos="70000">
                        <a:srgbClr val="181CC7"/>
                      </a:gs>
                      <a:gs pos="88000">
                        <a:srgbClr val="7005D4"/>
                      </a:gs>
                      <a:gs pos="100000">
                        <a:srgbClr val="8C3D91"/>
                      </a:gs>
                    </a:gsLst>
                    <a:lin ang="5400000" scaled="0"/>
                  </a:gradFill>
                </a:ln>
              </a:rPr>
              <a:t>An expert system can be used to store a set of rules designed to detect the known intrusion activities</a:t>
            </a:r>
          </a:p>
          <a:p>
            <a:pPr lvl="1"/>
            <a:r>
              <a:rPr lang="en-US" dirty="0">
                <a:ln>
                  <a:gradFill>
                    <a:gsLst>
                      <a:gs pos="0">
                        <a:srgbClr val="000000"/>
                      </a:gs>
                      <a:gs pos="39999">
                        <a:srgbClr val="0A128C"/>
                      </a:gs>
                      <a:gs pos="70000">
                        <a:srgbClr val="181CC7"/>
                      </a:gs>
                      <a:gs pos="88000">
                        <a:srgbClr val="7005D4"/>
                      </a:gs>
                      <a:gs pos="100000">
                        <a:srgbClr val="8C3D91"/>
                      </a:gs>
                    </a:gsLst>
                    <a:lin ang="5400000" scaled="0"/>
                  </a:gradFill>
                </a:ln>
              </a:rPr>
              <a:t>Pattern </a:t>
            </a:r>
            <a:r>
              <a:rPr lang="en-US" dirty="0" smtClean="0">
                <a:ln>
                  <a:gradFill>
                    <a:gsLst>
                      <a:gs pos="0">
                        <a:srgbClr val="000000"/>
                      </a:gs>
                      <a:gs pos="39999">
                        <a:srgbClr val="0A128C"/>
                      </a:gs>
                      <a:gs pos="70000">
                        <a:srgbClr val="181CC7"/>
                      </a:gs>
                      <a:gs pos="88000">
                        <a:srgbClr val="7005D4"/>
                      </a:gs>
                      <a:gs pos="100000">
                        <a:srgbClr val="8C3D91"/>
                      </a:gs>
                    </a:gsLst>
                    <a:lin ang="5400000" scaled="0"/>
                  </a:gradFill>
                </a:ln>
              </a:rPr>
              <a:t>matching</a:t>
            </a:r>
            <a:endParaRPr lang="en-US" dirty="0">
              <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ln>
            </a:endParaRPr>
          </a:p>
          <a:p>
            <a:pPr lvl="2"/>
            <a:r>
              <a:rPr lang="en-US" dirty="0">
                <a:ln>
                  <a:gradFill>
                    <a:gsLst>
                      <a:gs pos="0">
                        <a:srgbClr val="000000"/>
                      </a:gs>
                      <a:gs pos="39999">
                        <a:srgbClr val="0A128C"/>
                      </a:gs>
                      <a:gs pos="70000">
                        <a:srgbClr val="181CC7"/>
                      </a:gs>
                      <a:gs pos="88000">
                        <a:srgbClr val="7005D4"/>
                      </a:gs>
                      <a:gs pos="100000">
                        <a:srgbClr val="8C3D91"/>
                      </a:gs>
                    </a:gsLst>
                    <a:lin ang="5400000" scaled="0"/>
                  </a:gradFill>
                </a:ln>
              </a:rPr>
              <a:t>Known intrusion signatures are encoded as patterns</a:t>
            </a:r>
          </a:p>
          <a:p>
            <a:pPr lvl="2"/>
            <a:r>
              <a:rPr lang="en-US" dirty="0">
                <a:ln>
                  <a:gradFill>
                    <a:gsLst>
                      <a:gs pos="0">
                        <a:srgbClr val="000000"/>
                      </a:gs>
                      <a:gs pos="39999">
                        <a:srgbClr val="0A128C"/>
                      </a:gs>
                      <a:gs pos="70000">
                        <a:srgbClr val="181CC7"/>
                      </a:gs>
                      <a:gs pos="88000">
                        <a:srgbClr val="7005D4"/>
                      </a:gs>
                      <a:gs pos="100000">
                        <a:srgbClr val="8C3D91"/>
                      </a:gs>
                    </a:gsLst>
                    <a:lin ang="5400000" scaled="0"/>
                  </a:gradFill>
                </a:ln>
              </a:rPr>
              <a:t>Then matched against the audit data introduced by the analysis component</a:t>
            </a:r>
          </a:p>
          <a:p>
            <a:endParaRPr lang="en-US" dirty="0">
              <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</a:ln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b="1" u="sng" cap="all" dirty="0" smtClean="0">
                <a:ln>
                  <a:gradFill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lin ang="5400000" scaled="0"/>
                  </a:gradFill>
                </a:ln>
              </a:rPr>
              <a:t>Genetic </a:t>
            </a:r>
            <a:r>
              <a:rPr lang="en-US" b="1" u="sng" cap="all" dirty="0" smtClean="0">
                <a:ln>
                  <a:gradFill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lin ang="5400000" scaled="0"/>
                  </a:gradFill>
                </a:ln>
              </a:rPr>
              <a:t>Algorithm </a:t>
            </a:r>
            <a:r>
              <a:rPr lang="en-US" b="1" u="sng" cap="all" dirty="0" smtClean="0">
                <a:ln>
                  <a:gradFill>
                    <a:gsLst>
                      <a:gs pos="0">
                        <a:srgbClr val="3399FF"/>
                      </a:gs>
                      <a:gs pos="16000">
                        <a:srgbClr val="00CCCC"/>
                      </a:gs>
                      <a:gs pos="47000">
                        <a:srgbClr val="9999FF"/>
                      </a:gs>
                      <a:gs pos="60001">
                        <a:srgbClr val="2E6792"/>
                      </a:gs>
                      <a:gs pos="71001">
                        <a:srgbClr val="3333CC"/>
                      </a:gs>
                      <a:gs pos="81000">
                        <a:srgbClr val="1170FF"/>
                      </a:gs>
                      <a:gs pos="100000">
                        <a:srgbClr val="006699"/>
                      </a:gs>
                    </a:gsLst>
                    <a:lin ang="5400000" scaled="0"/>
                  </a:gradFill>
                </a:ln>
              </a:rPr>
              <a:t>IN IDS</a:t>
            </a:r>
            <a:endParaRPr lang="en-US" b="1" u="sng" cap="all" dirty="0" smtClean="0">
              <a:ln>
                <a:gradFill>
                  <a:gsLst>
                    <a:gs pos="0">
                      <a:srgbClr val="3399FF"/>
                    </a:gs>
                    <a:gs pos="16000">
                      <a:srgbClr val="00CCCC"/>
                    </a:gs>
                    <a:gs pos="47000">
                      <a:srgbClr val="9999FF"/>
                    </a:gs>
                    <a:gs pos="60001">
                      <a:srgbClr val="2E6792"/>
                    </a:gs>
                    <a:gs pos="71001">
                      <a:srgbClr val="3333CC"/>
                    </a:gs>
                    <a:gs pos="81000">
                      <a:srgbClr val="1170FF"/>
                    </a:gs>
                    <a:gs pos="100000">
                      <a:srgbClr val="006699"/>
                    </a:gs>
                  </a:gsLst>
                  <a:lin ang="5400000" scaled="0"/>
                </a:gradFill>
              </a:ln>
            </a:endParaRP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539552" y="1323677"/>
            <a:ext cx="8064896" cy="5273675"/>
          </a:xfrm>
        </p:spPr>
        <p:txBody>
          <a:bodyPr>
            <a:normAutofit lnSpcReduction="10000"/>
          </a:bodyPr>
          <a:lstStyle/>
          <a:p>
            <a:pPr eaLnBrk="1" hangingPunct="1"/>
            <a:endParaRPr lang="en-US" sz="2400" dirty="0" smtClean="0">
              <a:ln>
                <a:solidFill>
                  <a:srgbClr val="C00000"/>
                </a:solidFill>
              </a:ln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sz="2400" dirty="0" smtClean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Genetic </a:t>
            </a:r>
            <a:r>
              <a:rPr lang="en-US" sz="2400" dirty="0" smtClean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algorithms can be used to evolve simple rules for network </a:t>
            </a:r>
            <a:r>
              <a:rPr lang="en-US" sz="2400" dirty="0" smtClean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traffic. The </a:t>
            </a:r>
            <a:r>
              <a:rPr lang="en-US" sz="2400" dirty="0" smtClean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rules stored in the rule base are usually in the following form</a:t>
            </a:r>
          </a:p>
          <a:p>
            <a:pPr eaLnBrk="1" hangingPunct="1">
              <a:buFontTx/>
              <a:buNone/>
            </a:pPr>
            <a:r>
              <a:rPr lang="en-US" sz="2400" dirty="0" smtClean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		 </a:t>
            </a:r>
            <a:r>
              <a:rPr lang="en-US" sz="2400" i="1" dirty="0" smtClean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if { condition } then { act }</a:t>
            </a:r>
          </a:p>
          <a:p>
            <a:pPr eaLnBrk="1" hangingPunct="1"/>
            <a:endParaRPr lang="en-US" sz="2400" dirty="0" smtClean="0">
              <a:ln>
                <a:solidFill>
                  <a:srgbClr val="C00000"/>
                </a:solidFill>
              </a:ln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sz="2400" dirty="0" smtClean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 err="1" smtClean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Eg</a:t>
            </a:r>
            <a:r>
              <a:rPr lang="en-US" sz="2400" dirty="0" smtClean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.   </a:t>
            </a:r>
            <a:endParaRPr lang="en-US" sz="2400" dirty="0" smtClean="0">
              <a:ln>
                <a:solidFill>
                  <a:srgbClr val="C00000"/>
                </a:solidFill>
              </a:ln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sz="2400" i="1" dirty="0" smtClean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		if </a:t>
            </a:r>
            <a:r>
              <a:rPr lang="en-US" sz="2400" i="1" dirty="0" smtClean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{the connection has following information: </a:t>
            </a:r>
            <a:endParaRPr lang="en-US" sz="2400" i="1" dirty="0" smtClean="0">
              <a:ln>
                <a:solidFill>
                  <a:srgbClr val="C00000"/>
                </a:solidFill>
              </a:ln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sz="2400" i="1" dirty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i="1" dirty="0" smtClean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		source </a:t>
            </a:r>
            <a:r>
              <a:rPr lang="en-US" sz="2400" i="1" dirty="0" smtClean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IP address 124.12.5.18; </a:t>
            </a:r>
            <a:endParaRPr lang="en-US" sz="2400" i="1" dirty="0" smtClean="0">
              <a:ln>
                <a:solidFill>
                  <a:srgbClr val="C00000"/>
                </a:solidFill>
              </a:ln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sz="2400" i="1" dirty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i="1" dirty="0" smtClean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		destination </a:t>
            </a:r>
            <a:r>
              <a:rPr lang="en-US" sz="2400" i="1" dirty="0" smtClean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IP address:130.18.206.55; </a:t>
            </a:r>
            <a:endParaRPr lang="en-US" sz="2400" i="1" dirty="0" smtClean="0">
              <a:ln>
                <a:solidFill>
                  <a:srgbClr val="C00000"/>
                </a:solidFill>
              </a:ln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sz="2400" i="1" dirty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i="1" dirty="0" smtClean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		destination </a:t>
            </a:r>
            <a:r>
              <a:rPr lang="en-US" sz="2400" i="1" dirty="0" smtClean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port number: 21; </a:t>
            </a:r>
            <a:endParaRPr lang="en-US" sz="2400" i="1" dirty="0" smtClean="0">
              <a:ln>
                <a:solidFill>
                  <a:srgbClr val="C00000"/>
                </a:solidFill>
              </a:ln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sz="2400" i="1" dirty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i="1" dirty="0" smtClean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		connection </a:t>
            </a:r>
            <a:r>
              <a:rPr lang="en-US" sz="2400" i="1" dirty="0" smtClean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time: 10.1 seconds }</a:t>
            </a:r>
          </a:p>
          <a:p>
            <a:pPr eaLnBrk="1" hangingPunct="1">
              <a:buFontTx/>
              <a:buNone/>
            </a:pPr>
            <a:r>
              <a:rPr lang="en-US" sz="2400" i="1" dirty="0" smtClean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i="1" dirty="0" smtClean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	then </a:t>
            </a:r>
            <a:r>
              <a:rPr lang="en-US" sz="2400" i="1" dirty="0" smtClean="0">
                <a:ln>
                  <a:solidFill>
                    <a:srgbClr val="C00000"/>
                  </a:solidFill>
                </a:ln>
                <a:latin typeface="Times New Roman" pitchFamily="18" charset="0"/>
                <a:cs typeface="Times New Roman" pitchFamily="18" charset="0"/>
              </a:rPr>
              <a:t>{stop the connection}</a:t>
            </a:r>
          </a:p>
          <a:p>
            <a:pPr eaLnBrk="1" hangingPunct="1">
              <a:buFontTx/>
              <a:buNone/>
            </a:pPr>
            <a:endParaRPr lang="en-US" dirty="0" smtClean="0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u="sng" dirty="0" smtClean="0">
                <a:ln>
                  <a:solidFill>
                    <a:srgbClr val="00B050"/>
                  </a:solidFill>
                </a:ln>
                <a:ea typeface="新細明體" pitchFamily="18" charset="-120"/>
              </a:rPr>
              <a:t>CONCLUSION</a:t>
            </a:r>
            <a:endParaRPr lang="en-US" altLang="zh-TW" b="1" u="sng" dirty="0">
              <a:ln>
                <a:solidFill>
                  <a:srgbClr val="00B050"/>
                </a:solidFill>
              </a:ln>
              <a:ea typeface="新細明體" pitchFamily="18" charset="-120"/>
            </a:endParaRPr>
          </a:p>
        </p:txBody>
      </p:sp>
      <p:sp>
        <p:nvSpPr>
          <p:cNvPr id="458756" name="Rectangle 4"/>
          <p:cNvSpPr>
            <a:spLocks noChangeArrowheads="1"/>
          </p:cNvSpPr>
          <p:nvPr/>
        </p:nvSpPr>
        <p:spPr bwMode="auto">
          <a:xfrm>
            <a:off x="314350" y="1988840"/>
            <a:ext cx="2457450" cy="2678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l">
              <a:spcBef>
                <a:spcPct val="0"/>
              </a:spcBef>
              <a:buClrTx/>
              <a:buSzTx/>
            </a:pPr>
            <a:r>
              <a:rPr kumimoji="0" lang="en-US" altLang="zh-TW" sz="2800" b="1" i="0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</a:rPr>
              <a:t>Protect</a:t>
            </a:r>
            <a:endParaRPr kumimoji="0" lang="en-US" altLang="zh-TW" sz="2800" b="1" i="0" dirty="0">
              <a:solidFill>
                <a:schemeClr val="tx2"/>
              </a:solidFill>
              <a:latin typeface="Times New Roman" pitchFamily="18" charset="0"/>
              <a:ea typeface="新細明體" pitchFamily="18" charset="-120"/>
            </a:endParaRPr>
          </a:p>
          <a:p>
            <a:pPr algn="l">
              <a:spcBef>
                <a:spcPct val="0"/>
              </a:spcBef>
              <a:buClrTx/>
              <a:buSzTx/>
            </a:pPr>
            <a:r>
              <a:rPr kumimoji="0" lang="en-US" altLang="zh-TW" sz="2000" b="1" i="0" dirty="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rPr>
              <a:t>   - Encryption   </a:t>
            </a:r>
          </a:p>
          <a:p>
            <a:pPr algn="l">
              <a:spcBef>
                <a:spcPct val="0"/>
              </a:spcBef>
              <a:buClrTx/>
              <a:buSzTx/>
            </a:pPr>
            <a:r>
              <a:rPr kumimoji="0" lang="en-US" altLang="zh-TW" sz="2000" b="1" i="0" dirty="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rPr>
              <a:t>   - Firewalls </a:t>
            </a:r>
          </a:p>
          <a:p>
            <a:pPr algn="l">
              <a:spcBef>
                <a:spcPct val="0"/>
              </a:spcBef>
              <a:buClrTx/>
              <a:buSzTx/>
            </a:pPr>
            <a:r>
              <a:rPr kumimoji="0" lang="en-US" altLang="zh-TW" sz="2000" b="1" i="0" dirty="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rPr>
              <a:t>   - Authentication</a:t>
            </a:r>
          </a:p>
          <a:p>
            <a:pPr algn="l">
              <a:spcBef>
                <a:spcPct val="0"/>
              </a:spcBef>
              <a:buClrTx/>
              <a:buSzTx/>
            </a:pPr>
            <a:r>
              <a:rPr kumimoji="0" lang="en-US" altLang="zh-TW" sz="2000" b="1" i="0" dirty="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rPr>
              <a:t>   - </a:t>
            </a:r>
            <a:r>
              <a:rPr kumimoji="0" lang="en-US" altLang="zh-TW" sz="2000" b="1" i="0" dirty="0" smtClean="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rPr>
              <a:t>Biometrics</a:t>
            </a:r>
          </a:p>
          <a:p>
            <a:pPr>
              <a:spcBef>
                <a:spcPct val="0"/>
              </a:spcBef>
            </a:pPr>
            <a:r>
              <a:rPr kumimoji="0" lang="en-US" altLang="zh-TW" sz="2000" b="1" i="0" dirty="0" smtClean="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rPr>
              <a:t>   - AI Based      algorithms</a:t>
            </a:r>
            <a:endParaRPr kumimoji="0" lang="en-US" altLang="zh-TW" sz="2000" b="1" i="0" dirty="0">
              <a:solidFill>
                <a:schemeClr val="tx2"/>
              </a:solidFill>
              <a:latin typeface="Times New Roman" pitchFamily="18" charset="0"/>
              <a:ea typeface="新細明體" pitchFamily="18" charset="-120"/>
            </a:endParaRPr>
          </a:p>
          <a:p>
            <a:pPr algn="l">
              <a:spcBef>
                <a:spcPct val="0"/>
              </a:spcBef>
              <a:buClrTx/>
              <a:buSzTx/>
            </a:pPr>
            <a:r>
              <a:rPr kumimoji="0" lang="en-US" altLang="zh-TW" sz="2000" b="1" i="0" dirty="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rPr>
              <a:t>   </a:t>
            </a:r>
          </a:p>
        </p:txBody>
      </p:sp>
      <p:sp>
        <p:nvSpPr>
          <p:cNvPr id="458757" name="Rectangle 5"/>
          <p:cNvSpPr>
            <a:spLocks noChangeArrowheads="1"/>
          </p:cNvSpPr>
          <p:nvPr/>
        </p:nvSpPr>
        <p:spPr bwMode="auto">
          <a:xfrm>
            <a:off x="2915816" y="1916832"/>
            <a:ext cx="3456384" cy="29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l">
              <a:spcBef>
                <a:spcPct val="0"/>
              </a:spcBef>
              <a:buClrTx/>
              <a:buSzTx/>
            </a:pPr>
            <a:r>
              <a:rPr kumimoji="0" lang="en-US" altLang="zh-TW" sz="2800" b="1" i="0" dirty="0">
                <a:solidFill>
                  <a:srgbClr val="CC0000"/>
                </a:solidFill>
                <a:latin typeface="Times New Roman" pitchFamily="18" charset="0"/>
                <a:ea typeface="新細明體" pitchFamily="18" charset="-120"/>
              </a:rPr>
              <a:t>Detect</a:t>
            </a:r>
            <a:endParaRPr kumimoji="0" lang="en-US" altLang="zh-TW" sz="2800" b="1" i="0" dirty="0">
              <a:latin typeface="Times New Roman" pitchFamily="18" charset="0"/>
              <a:ea typeface="新細明體" pitchFamily="18" charset="-120"/>
            </a:endParaRPr>
          </a:p>
          <a:p>
            <a:pPr algn="l">
              <a:spcBef>
                <a:spcPct val="0"/>
              </a:spcBef>
              <a:buClrTx/>
              <a:buSzTx/>
            </a:pPr>
            <a:r>
              <a:rPr kumimoji="0" lang="en-US" altLang="zh-TW" sz="2000" b="1" i="0" dirty="0">
                <a:latin typeface="Times New Roman" pitchFamily="18" charset="0"/>
                <a:ea typeface="新細明體" pitchFamily="18" charset="-120"/>
              </a:rPr>
              <a:t>  </a:t>
            </a:r>
            <a:r>
              <a:rPr kumimoji="0" lang="en-US" altLang="zh-TW" sz="2000" b="1" i="0" dirty="0">
                <a:solidFill>
                  <a:srgbClr val="0000FF"/>
                </a:solidFill>
                <a:latin typeface="Times New Roman" pitchFamily="18" charset="0"/>
                <a:ea typeface="新細明體" pitchFamily="18" charset="-120"/>
              </a:rPr>
              <a:t>- Intrusions</a:t>
            </a:r>
          </a:p>
          <a:p>
            <a:pPr algn="l">
              <a:spcBef>
                <a:spcPct val="0"/>
              </a:spcBef>
              <a:buClrTx/>
              <a:buSzTx/>
            </a:pPr>
            <a:r>
              <a:rPr kumimoji="0" lang="en-US" altLang="zh-TW" sz="2000" b="1" i="0" dirty="0">
                <a:solidFill>
                  <a:srgbClr val="0000FF"/>
                </a:solidFill>
                <a:latin typeface="Times New Roman" pitchFamily="18" charset="0"/>
                <a:ea typeface="新細明體" pitchFamily="18" charset="-120"/>
              </a:rPr>
              <a:t>  - Attacks</a:t>
            </a:r>
          </a:p>
          <a:p>
            <a:pPr algn="l">
              <a:spcBef>
                <a:spcPct val="0"/>
              </a:spcBef>
              <a:buClrTx/>
              <a:buSzTx/>
            </a:pPr>
            <a:r>
              <a:rPr kumimoji="0" lang="en-US" altLang="zh-TW" sz="2000" b="1" i="0" dirty="0">
                <a:solidFill>
                  <a:srgbClr val="0000FF"/>
                </a:solidFill>
                <a:latin typeface="Times New Roman" pitchFamily="18" charset="0"/>
                <a:ea typeface="新細明體" pitchFamily="18" charset="-120"/>
              </a:rPr>
              <a:t>  - Misuse of Resources</a:t>
            </a:r>
          </a:p>
          <a:p>
            <a:pPr algn="l">
              <a:spcBef>
                <a:spcPct val="0"/>
              </a:spcBef>
              <a:buClrTx/>
              <a:buSzTx/>
            </a:pPr>
            <a:r>
              <a:rPr kumimoji="0" lang="en-US" altLang="zh-TW" sz="2000" b="1" i="0" dirty="0">
                <a:solidFill>
                  <a:srgbClr val="0000FF"/>
                </a:solidFill>
                <a:latin typeface="Times New Roman" pitchFamily="18" charset="0"/>
                <a:ea typeface="新細明體" pitchFamily="18" charset="-120"/>
              </a:rPr>
              <a:t>  - Data Correlation</a:t>
            </a:r>
          </a:p>
          <a:p>
            <a:pPr algn="l">
              <a:spcBef>
                <a:spcPct val="0"/>
              </a:spcBef>
              <a:buClrTx/>
              <a:buSzTx/>
            </a:pPr>
            <a:r>
              <a:rPr kumimoji="0" lang="en-US" altLang="zh-TW" sz="2000" b="1" i="0" dirty="0">
                <a:solidFill>
                  <a:srgbClr val="0000FF"/>
                </a:solidFill>
                <a:latin typeface="Times New Roman" pitchFamily="18" charset="0"/>
                <a:ea typeface="新細明體" pitchFamily="18" charset="-120"/>
              </a:rPr>
              <a:t>  - Data Visualization</a:t>
            </a:r>
          </a:p>
          <a:p>
            <a:pPr algn="l">
              <a:spcBef>
                <a:spcPct val="0"/>
              </a:spcBef>
              <a:buClrTx/>
              <a:buSzTx/>
            </a:pPr>
            <a:r>
              <a:rPr kumimoji="0" lang="en-US" altLang="zh-TW" sz="2000" b="1" i="0" dirty="0">
                <a:solidFill>
                  <a:srgbClr val="0000FF"/>
                </a:solidFill>
                <a:latin typeface="Times New Roman" pitchFamily="18" charset="0"/>
                <a:ea typeface="新細明體" pitchFamily="18" charset="-120"/>
              </a:rPr>
              <a:t>  - Malicious Behaviors</a:t>
            </a:r>
          </a:p>
          <a:p>
            <a:pPr algn="l">
              <a:spcBef>
                <a:spcPct val="0"/>
              </a:spcBef>
              <a:buClrTx/>
              <a:buSzTx/>
            </a:pPr>
            <a:r>
              <a:rPr kumimoji="0" lang="en-US" altLang="zh-TW" sz="2000" b="1" i="0" dirty="0">
                <a:solidFill>
                  <a:srgbClr val="0000FF"/>
                </a:solidFill>
                <a:latin typeface="Times New Roman" pitchFamily="18" charset="0"/>
                <a:ea typeface="新細明體" pitchFamily="18" charset="-120"/>
              </a:rPr>
              <a:t>  - Network Status/ </a:t>
            </a:r>
            <a:r>
              <a:rPr kumimoji="0" lang="en-US" altLang="zh-TW" sz="2000" b="1" i="0" dirty="0" smtClean="0">
                <a:solidFill>
                  <a:srgbClr val="0000FF"/>
                </a:solidFill>
                <a:latin typeface="Times New Roman" pitchFamily="18" charset="0"/>
                <a:ea typeface="新細明體" pitchFamily="18" charset="-120"/>
              </a:rPr>
              <a:t>Topology</a:t>
            </a:r>
            <a:endParaRPr kumimoji="0" lang="en-US" altLang="zh-TW" sz="2000" b="1" i="0" dirty="0">
              <a:latin typeface="Times New Roman" pitchFamily="18" charset="0"/>
              <a:ea typeface="新細明體" pitchFamily="18" charset="-120"/>
            </a:endParaRPr>
          </a:p>
          <a:p>
            <a:pPr algn="l">
              <a:spcBef>
                <a:spcPct val="0"/>
              </a:spcBef>
              <a:buClrTx/>
              <a:buSzTx/>
            </a:pPr>
            <a:endParaRPr kumimoji="0" lang="zh-TW" altLang="en-US" sz="2000" b="1" i="0" dirty="0"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458758" name="Rectangle 6"/>
          <p:cNvSpPr>
            <a:spLocks noChangeArrowheads="1"/>
          </p:cNvSpPr>
          <p:nvPr/>
        </p:nvSpPr>
        <p:spPr bwMode="auto">
          <a:xfrm>
            <a:off x="6012160" y="1916832"/>
            <a:ext cx="2915816" cy="29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l">
              <a:spcBef>
                <a:spcPct val="0"/>
              </a:spcBef>
              <a:buClrTx/>
              <a:buSzTx/>
            </a:pPr>
            <a:r>
              <a:rPr kumimoji="0" lang="en-US" altLang="zh-TW" sz="2800" b="1" i="0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</a:rPr>
              <a:t>React</a:t>
            </a:r>
            <a:endParaRPr kumimoji="0" lang="en-US" altLang="zh-TW" sz="2800" b="1" i="0" dirty="0">
              <a:solidFill>
                <a:schemeClr val="tx2"/>
              </a:solidFill>
              <a:latin typeface="Times New Roman" pitchFamily="18" charset="0"/>
              <a:ea typeface="新細明體" pitchFamily="18" charset="-120"/>
            </a:endParaRPr>
          </a:p>
          <a:p>
            <a:pPr algn="l">
              <a:spcBef>
                <a:spcPct val="0"/>
              </a:spcBef>
              <a:buClrTx/>
              <a:buSzTx/>
            </a:pPr>
            <a:r>
              <a:rPr kumimoji="0" lang="en-US" altLang="zh-TW" sz="2000" b="1" i="0" dirty="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rPr>
              <a:t>  - Response</a:t>
            </a:r>
          </a:p>
          <a:p>
            <a:pPr algn="l">
              <a:spcBef>
                <a:spcPct val="0"/>
              </a:spcBef>
              <a:buClrTx/>
              <a:buSzTx/>
            </a:pPr>
            <a:r>
              <a:rPr kumimoji="0" lang="en-US" altLang="zh-TW" sz="2000" b="1" i="0" dirty="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rPr>
              <a:t>      - </a:t>
            </a:r>
            <a:r>
              <a:rPr kumimoji="0" lang="en-US" altLang="zh-TW" sz="2000" b="1" i="0" dirty="0" smtClean="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rPr>
              <a:t>Terminate Connections</a:t>
            </a:r>
            <a:endParaRPr kumimoji="0" lang="en-US" altLang="zh-TW" sz="2000" b="1" i="0" dirty="0">
              <a:solidFill>
                <a:schemeClr val="tx2"/>
              </a:solidFill>
              <a:latin typeface="Times New Roman" pitchFamily="18" charset="0"/>
              <a:ea typeface="新細明體" pitchFamily="18" charset="-120"/>
            </a:endParaRPr>
          </a:p>
          <a:p>
            <a:pPr algn="l">
              <a:spcBef>
                <a:spcPct val="0"/>
              </a:spcBef>
              <a:buClrTx/>
              <a:buSzTx/>
            </a:pPr>
            <a:r>
              <a:rPr kumimoji="0" lang="en-US" altLang="zh-TW" sz="2000" b="1" i="0" dirty="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rPr>
              <a:t>      - Block IP Addresses</a:t>
            </a:r>
          </a:p>
          <a:p>
            <a:pPr algn="l">
              <a:spcBef>
                <a:spcPct val="0"/>
              </a:spcBef>
              <a:buClrTx/>
              <a:buSzTx/>
            </a:pPr>
            <a:r>
              <a:rPr kumimoji="0" lang="en-US" altLang="zh-TW" sz="2000" b="1" i="0" dirty="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rPr>
              <a:t>      - Containment</a:t>
            </a:r>
          </a:p>
          <a:p>
            <a:pPr algn="l">
              <a:spcBef>
                <a:spcPct val="0"/>
              </a:spcBef>
              <a:buClrTx/>
              <a:buSzTx/>
            </a:pPr>
            <a:r>
              <a:rPr kumimoji="0" lang="en-US" altLang="zh-TW" sz="2000" b="1" i="0" dirty="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rPr>
              <a:t>  - Recovery</a:t>
            </a:r>
          </a:p>
          <a:p>
            <a:pPr algn="l">
              <a:spcBef>
                <a:spcPct val="0"/>
              </a:spcBef>
              <a:buClrTx/>
              <a:buSzTx/>
            </a:pPr>
            <a:r>
              <a:rPr kumimoji="0" lang="en-US" altLang="zh-TW" sz="2000" b="1" i="0" dirty="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rPr>
              <a:t>  - Reconstitute</a:t>
            </a:r>
          </a:p>
          <a:p>
            <a:pPr algn="l">
              <a:spcBef>
                <a:spcPct val="0"/>
              </a:spcBef>
              <a:buClrTx/>
              <a:buSzTx/>
            </a:pPr>
            <a:r>
              <a:rPr kumimoji="0" lang="en-US" altLang="zh-TW" sz="2000" b="1" i="0" dirty="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536" y="2708920"/>
            <a:ext cx="8229600" cy="1143000"/>
          </a:xfrm>
        </p:spPr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ln>
                  <a:gradFill>
                    <a:gsLst>
                      <a:gs pos="0">
                        <a:srgbClr val="000082"/>
                      </a:gs>
                      <a:gs pos="30000">
                        <a:srgbClr val="66008F"/>
                      </a:gs>
                      <a:gs pos="64999">
                        <a:srgbClr val="BA0066"/>
                      </a:gs>
                      <a:gs pos="89999">
                        <a:srgbClr val="FF0000"/>
                      </a:gs>
                      <a:gs pos="100000">
                        <a:srgbClr val="FF8200"/>
                      </a:gs>
                    </a:gsLst>
                    <a:lin ang="5400000" scaled="0"/>
                  </a:gradFill>
                </a:ln>
                <a:gradFill>
                  <a:gsLst>
                    <a:gs pos="0">
                      <a:srgbClr val="000082"/>
                    </a:gs>
                    <a:gs pos="13000">
                      <a:srgbClr val="0047FF"/>
                    </a:gs>
                    <a:gs pos="28000">
                      <a:srgbClr val="000082"/>
                    </a:gs>
                    <a:gs pos="42999">
                      <a:srgbClr val="0047FF"/>
                    </a:gs>
                    <a:gs pos="58000">
                      <a:srgbClr val="000082"/>
                    </a:gs>
                    <a:gs pos="72000">
                      <a:srgbClr val="0047FF"/>
                    </a:gs>
                    <a:gs pos="87000">
                      <a:srgbClr val="000082"/>
                    </a:gs>
                    <a:gs pos="100000">
                      <a:srgbClr val="0047FF"/>
                    </a:gs>
                  </a:gsLst>
                  <a:lin ang="5400000" scaled="0"/>
                </a:gradFill>
              </a:rPr>
              <a:t>NETWORK SECURITY</a:t>
            </a:r>
            <a:endParaRPr lang="en-IN" b="1" u="sng" dirty="0">
              <a:ln>
                <a:gradFill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</a:ln>
              <a:gradFill>
                <a:gsLst>
                  <a:gs pos="0">
                    <a:srgbClr val="000082"/>
                  </a:gs>
                  <a:gs pos="13000">
                    <a:srgbClr val="0047FF"/>
                  </a:gs>
                  <a:gs pos="28000">
                    <a:srgbClr val="000082"/>
                  </a:gs>
                  <a:gs pos="42999">
                    <a:srgbClr val="0047FF"/>
                  </a:gs>
                  <a:gs pos="58000">
                    <a:srgbClr val="000082"/>
                  </a:gs>
                  <a:gs pos="72000">
                    <a:srgbClr val="0047FF"/>
                  </a:gs>
                  <a:gs pos="87000">
                    <a:srgbClr val="000082"/>
                  </a:gs>
                  <a:gs pos="100000">
                    <a:srgbClr val="0047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19256" cy="452596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b="1" dirty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solidFill>
                  <a:srgbClr val="002060"/>
                </a:solidFill>
              </a:rPr>
              <a:t>Network security</a:t>
            </a:r>
            <a:r>
              <a:rPr lang="en-IN" dirty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solidFill>
                  <a:srgbClr val="002060"/>
                </a:solidFill>
              </a:rPr>
              <a:t> consists of the policies adopted to prevent and monitor unauthorized access, misuse, modification, or denial of a </a:t>
            </a:r>
            <a:r>
              <a:rPr lang="en-IN" dirty="0" smtClean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solidFill>
                  <a:srgbClr val="002060"/>
                </a:solidFill>
              </a:rPr>
              <a:t>compute network and </a:t>
            </a:r>
            <a:r>
              <a:rPr lang="en-IN" dirty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solidFill>
                  <a:srgbClr val="002060"/>
                </a:solidFill>
              </a:rPr>
              <a:t>network-accessible resources</a:t>
            </a:r>
            <a:r>
              <a:rPr lang="en-IN" dirty="0" smtClean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solidFill>
                  <a:srgbClr val="002060"/>
                </a:solidFill>
              </a:rPr>
              <a:t>.</a:t>
            </a:r>
          </a:p>
          <a:p>
            <a:pPr algn="just"/>
            <a:endParaRPr lang="en-IN" dirty="0" smtClean="0">
              <a:ln>
                <a:gradFill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5400000" scaled="0"/>
                </a:gradFill>
              </a:ln>
              <a:solidFill>
                <a:srgbClr val="002060"/>
              </a:solidFill>
            </a:endParaRPr>
          </a:p>
          <a:p>
            <a:pPr algn="just"/>
            <a:r>
              <a:rPr lang="en-IN" dirty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solidFill>
                  <a:srgbClr val="002060"/>
                </a:solidFill>
              </a:rPr>
              <a:t>Network security starts with authenticating, commonly with a username and a password. Since this requires just one detail authenticating the user name —i.e., the password— this is sometimes termed one-factor authentication. </a:t>
            </a:r>
            <a:endParaRPr lang="en-IN" dirty="0" smtClean="0">
              <a:ln>
                <a:gradFill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5400000" scaled="0"/>
                </a:gradFill>
              </a:ln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ln>
                  <a:gradFill>
                    <a:gsLst>
                      <a:gs pos="0">
                        <a:srgbClr val="000082"/>
                      </a:gs>
                      <a:gs pos="30000">
                        <a:srgbClr val="66008F"/>
                      </a:gs>
                      <a:gs pos="64999">
                        <a:srgbClr val="BA0066"/>
                      </a:gs>
                      <a:gs pos="89999">
                        <a:srgbClr val="FF0000"/>
                      </a:gs>
                      <a:gs pos="100000">
                        <a:srgbClr val="FF8200"/>
                      </a:gs>
                    </a:gsLst>
                    <a:lin ang="5400000" scaled="0"/>
                  </a:gradFill>
                </a:ln>
                <a:gradFill>
                  <a:gsLst>
                    <a:gs pos="0">
                      <a:srgbClr val="000082"/>
                    </a:gs>
                    <a:gs pos="13000">
                      <a:srgbClr val="0047FF"/>
                    </a:gs>
                    <a:gs pos="28000">
                      <a:srgbClr val="000082"/>
                    </a:gs>
                    <a:gs pos="42999">
                      <a:srgbClr val="0047FF"/>
                    </a:gs>
                    <a:gs pos="58000">
                      <a:srgbClr val="000082"/>
                    </a:gs>
                    <a:gs pos="72000">
                      <a:srgbClr val="0047FF"/>
                    </a:gs>
                    <a:gs pos="87000">
                      <a:srgbClr val="000082"/>
                    </a:gs>
                    <a:gs pos="100000">
                      <a:srgbClr val="0047FF"/>
                    </a:gs>
                  </a:gsLst>
                  <a:lin ang="5400000" scaled="0"/>
                </a:gradFill>
              </a:rPr>
              <a:t>NETWORK SECURITY</a:t>
            </a:r>
            <a:endParaRPr lang="en-IN" b="1" u="sng" dirty="0">
              <a:ln>
                <a:gradFill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</a:ln>
              <a:gradFill>
                <a:gsLst>
                  <a:gs pos="0">
                    <a:srgbClr val="000082"/>
                  </a:gs>
                  <a:gs pos="13000">
                    <a:srgbClr val="0047FF"/>
                  </a:gs>
                  <a:gs pos="28000">
                    <a:srgbClr val="000082"/>
                  </a:gs>
                  <a:gs pos="42999">
                    <a:srgbClr val="0047FF"/>
                  </a:gs>
                  <a:gs pos="58000">
                    <a:srgbClr val="000082"/>
                  </a:gs>
                  <a:gs pos="72000">
                    <a:srgbClr val="0047FF"/>
                  </a:gs>
                  <a:gs pos="87000">
                    <a:srgbClr val="000082"/>
                  </a:gs>
                  <a:gs pos="100000">
                    <a:srgbClr val="0047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Content Placeholder 4" descr="two-factor-authentication-e1429635081236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899592" y="1484784"/>
            <a:ext cx="7416824" cy="4939519"/>
          </a:xfrm>
        </p:spPr>
      </p:pic>
      <p:sp>
        <p:nvSpPr>
          <p:cNvPr id="4" name="Rectangle 3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ln>
                  <a:gradFill>
                    <a:gsLst>
                      <a:gs pos="0">
                        <a:srgbClr val="000082"/>
                      </a:gs>
                      <a:gs pos="30000">
                        <a:srgbClr val="66008F"/>
                      </a:gs>
                      <a:gs pos="64999">
                        <a:srgbClr val="BA0066"/>
                      </a:gs>
                      <a:gs pos="89999">
                        <a:srgbClr val="FF0000"/>
                      </a:gs>
                      <a:gs pos="100000">
                        <a:srgbClr val="FF8200"/>
                      </a:gs>
                    </a:gsLst>
                    <a:lin ang="5400000" scaled="0"/>
                  </a:gradFill>
                </a:ln>
                <a:gradFill>
                  <a:gsLst>
                    <a:gs pos="0">
                      <a:srgbClr val="000082"/>
                    </a:gs>
                    <a:gs pos="13000">
                      <a:srgbClr val="0047FF"/>
                    </a:gs>
                    <a:gs pos="28000">
                      <a:srgbClr val="000082"/>
                    </a:gs>
                    <a:gs pos="42999">
                      <a:srgbClr val="0047FF"/>
                    </a:gs>
                    <a:gs pos="58000">
                      <a:srgbClr val="000082"/>
                    </a:gs>
                    <a:gs pos="72000">
                      <a:srgbClr val="0047FF"/>
                    </a:gs>
                    <a:gs pos="87000">
                      <a:srgbClr val="000082"/>
                    </a:gs>
                    <a:gs pos="100000">
                      <a:srgbClr val="0047FF"/>
                    </a:gs>
                  </a:gsLst>
                  <a:lin ang="5400000" scaled="0"/>
                </a:gradFill>
              </a:rPr>
              <a:t>NETWORK SECURITY</a:t>
            </a:r>
            <a:endParaRPr lang="en-IN" b="1" u="sng" dirty="0">
              <a:ln>
                <a:gradFill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</a:ln>
              <a:gradFill>
                <a:gsLst>
                  <a:gs pos="0">
                    <a:srgbClr val="000082"/>
                  </a:gs>
                  <a:gs pos="13000">
                    <a:srgbClr val="0047FF"/>
                  </a:gs>
                  <a:gs pos="28000">
                    <a:srgbClr val="000082"/>
                  </a:gs>
                  <a:gs pos="42999">
                    <a:srgbClr val="0047FF"/>
                  </a:gs>
                  <a:gs pos="58000">
                    <a:srgbClr val="000082"/>
                  </a:gs>
                  <a:gs pos="72000">
                    <a:srgbClr val="0047FF"/>
                  </a:gs>
                  <a:gs pos="87000">
                    <a:srgbClr val="000082"/>
                  </a:gs>
                  <a:gs pos="100000">
                    <a:srgbClr val="0047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IN" dirty="0" smtClean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solidFill>
                  <a:srgbClr val="002060"/>
                </a:solidFill>
              </a:rPr>
              <a:t>Once </a:t>
            </a:r>
            <a:r>
              <a:rPr lang="en-IN" dirty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solidFill>
                  <a:srgbClr val="002060"/>
                </a:solidFill>
              </a:rPr>
              <a:t>authenticated, a firewall enforces access policies such as what services are allowed to be accessed by the network users</a:t>
            </a:r>
            <a:r>
              <a:rPr lang="en-IN" dirty="0" smtClean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solidFill>
                  <a:srgbClr val="002060"/>
                </a:solidFill>
              </a:rPr>
              <a:t>.</a:t>
            </a:r>
          </a:p>
          <a:p>
            <a:endParaRPr lang="en-IN" dirty="0" smtClean="0">
              <a:ln>
                <a:gradFill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5400000" scaled="0"/>
                </a:gradFill>
              </a:ln>
              <a:solidFill>
                <a:srgbClr val="002060"/>
              </a:solidFill>
            </a:endParaRPr>
          </a:p>
          <a:p>
            <a:r>
              <a:rPr lang="en-IN" dirty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solidFill>
                  <a:srgbClr val="002060"/>
                </a:solidFill>
              </a:rPr>
              <a:t>Communication between two hosts using a network may be encrypted to maintain privacy</a:t>
            </a:r>
            <a:r>
              <a:rPr lang="en-IN" dirty="0" smtClean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solidFill>
                  <a:srgbClr val="002060"/>
                </a:solidFill>
              </a:rPr>
              <a:t>.</a:t>
            </a:r>
          </a:p>
          <a:p>
            <a:endParaRPr lang="en-IN" dirty="0">
              <a:ln>
                <a:gradFill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5400000" scaled="0"/>
                </a:gradFill>
              </a:ln>
              <a:solidFill>
                <a:srgbClr val="002060"/>
              </a:solidFill>
            </a:endParaRPr>
          </a:p>
          <a:p>
            <a:r>
              <a:rPr lang="en-IN" dirty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solidFill>
                  <a:srgbClr val="002060"/>
                </a:solidFill>
              </a:rPr>
              <a:t>Honeypots, essentially decoy network-accessible resources, may be deployed in a network as surveillance and early-warning tools, as the honeypots are not normally accessed for legitimate purposes.</a:t>
            </a:r>
            <a:r>
              <a:rPr lang="en-IN" dirty="0" smtClean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solidFill>
                  <a:srgbClr val="002060"/>
                </a:solidFill>
              </a:rPr>
              <a:t/>
            </a:r>
            <a:br>
              <a:rPr lang="en-IN" dirty="0" smtClean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solidFill>
                  <a:srgbClr val="002060"/>
                </a:solidFill>
              </a:rPr>
            </a:br>
            <a:endParaRPr lang="en-IN" dirty="0">
              <a:ln>
                <a:gradFill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5400000" scaled="0"/>
                </a:gradFill>
              </a:ln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ln>
                  <a:solidFill>
                    <a:srgbClr val="FFC000"/>
                  </a:solidFill>
                </a:ln>
              </a:rPr>
              <a:t>INTRUSION DETECTION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28800"/>
            <a:ext cx="4464496" cy="1944216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IN" dirty="0" smtClean="0">
                <a:ln>
                  <a:gradFill>
                    <a:gsLst>
                      <a:gs pos="0">
                        <a:srgbClr val="000082"/>
                      </a:gs>
                      <a:gs pos="30000">
                        <a:srgbClr val="66008F"/>
                      </a:gs>
                      <a:gs pos="64999">
                        <a:srgbClr val="BA0066"/>
                      </a:gs>
                      <a:gs pos="89999">
                        <a:srgbClr val="FF0000"/>
                      </a:gs>
                      <a:gs pos="100000">
                        <a:srgbClr val="FF8200"/>
                      </a:gs>
                    </a:gsLst>
                    <a:lin ang="5400000" scaled="0"/>
                  </a:gradFill>
                </a:ln>
              </a:rPr>
              <a:t>	Intrusion detection is the process of discovering, analyzing, and reporting unauthorized or damaging network or computer activities</a:t>
            </a:r>
          </a:p>
          <a:p>
            <a:endParaRPr lang="en-IN" dirty="0" smtClean="0">
              <a:ln>
                <a:gradFill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</a:ln>
            </a:endParaRPr>
          </a:p>
          <a:p>
            <a:endParaRPr lang="en-IN" dirty="0">
              <a:ln>
                <a:gradFill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</a:ln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 descr="conficker_diagram_crop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3789040"/>
            <a:ext cx="4286250" cy="2828925"/>
          </a:xfrm>
          <a:prstGeom prst="rect">
            <a:avLst/>
          </a:prstGeom>
        </p:spPr>
      </p:pic>
      <p:pic>
        <p:nvPicPr>
          <p:cNvPr id="9" name="Picture 8" descr="access-deni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28184" y="1660484"/>
            <a:ext cx="1584176" cy="155249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220072" y="3861048"/>
            <a:ext cx="36004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500" dirty="0" smtClean="0">
              <a:ln>
                <a:gradFill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</a:ln>
            </a:endParaRPr>
          </a:p>
          <a:p>
            <a:r>
              <a:rPr lang="en-IN" sz="2500" dirty="0" smtClean="0">
                <a:ln>
                  <a:gradFill>
                    <a:gsLst>
                      <a:gs pos="0">
                        <a:srgbClr val="000082"/>
                      </a:gs>
                      <a:gs pos="30000">
                        <a:srgbClr val="66008F"/>
                      </a:gs>
                      <a:gs pos="64999">
                        <a:srgbClr val="BA0066"/>
                      </a:gs>
                      <a:gs pos="89999">
                        <a:srgbClr val="FF0000"/>
                      </a:gs>
                      <a:gs pos="100000">
                        <a:srgbClr val="FF8200"/>
                      </a:gs>
                    </a:gsLst>
                    <a:lin ang="5400000" scaled="0"/>
                  </a:gradFill>
                </a:ln>
              </a:rPr>
              <a:t>Intrusion detection discovers violations of confidentiality, integrity, and availability of information and resources</a:t>
            </a:r>
            <a:endParaRPr lang="en-IN" sz="2500" dirty="0" smtClean="0">
              <a:ln>
                <a:gradFill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</a:ln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b="1" u="sng" dirty="0" smtClean="0">
                <a:ln>
                  <a:solidFill>
                    <a:srgbClr val="00B050"/>
                  </a:solidFill>
                </a:ln>
              </a:rPr>
              <a:t>IMPORTANCE OF </a:t>
            </a:r>
            <a:br>
              <a:rPr lang="en-IN" sz="3600" b="1" u="sng" dirty="0" smtClean="0">
                <a:ln>
                  <a:solidFill>
                    <a:srgbClr val="00B050"/>
                  </a:solidFill>
                </a:ln>
              </a:rPr>
            </a:br>
            <a:r>
              <a:rPr lang="en-IN" sz="3600" b="1" u="sng" dirty="0" smtClean="0">
                <a:ln>
                  <a:solidFill>
                    <a:srgbClr val="00B050"/>
                  </a:solidFill>
                </a:ln>
              </a:rPr>
              <a:t>INTRUSION DETECTION </a:t>
            </a:r>
            <a:endParaRPr lang="zh-TW" altLang="en-US" sz="3600" u="sng" dirty="0">
              <a:ea typeface="新細明體" pitchFamily="18" charset="-120"/>
            </a:endParaRPr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altLang="zh-TW" sz="3000" dirty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ea typeface="新細明體" pitchFamily="18" charset="-120"/>
              </a:rPr>
              <a:t>Provide digital forensic data to support post-compromise law enforcement </a:t>
            </a:r>
            <a:r>
              <a:rPr lang="en-GB" altLang="zh-TW" sz="3000" dirty="0" smtClean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ea typeface="新細明體" pitchFamily="18" charset="-120"/>
              </a:rPr>
              <a:t>actions</a:t>
            </a:r>
          </a:p>
          <a:p>
            <a:pPr>
              <a:lnSpc>
                <a:spcPct val="90000"/>
              </a:lnSpc>
            </a:pPr>
            <a:endParaRPr lang="en-GB" altLang="zh-TW" sz="3000" dirty="0">
              <a:ln>
                <a:gradFill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5400000" scaled="0"/>
                </a:gradFill>
              </a:ln>
              <a:ea typeface="新細明體" pitchFamily="18" charset="-120"/>
            </a:endParaRPr>
          </a:p>
          <a:p>
            <a:pPr>
              <a:lnSpc>
                <a:spcPct val="90000"/>
              </a:lnSpc>
            </a:pPr>
            <a:r>
              <a:rPr lang="en-GB" altLang="zh-TW" sz="3000" dirty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ea typeface="新細明體" pitchFamily="18" charset="-120"/>
              </a:rPr>
              <a:t>Identify host and network </a:t>
            </a:r>
            <a:r>
              <a:rPr lang="en-GB" altLang="zh-TW" sz="3000" dirty="0" err="1" smtClean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ea typeface="新細明體" pitchFamily="18" charset="-120"/>
              </a:rPr>
              <a:t>misconfigurations</a:t>
            </a:r>
            <a:endParaRPr lang="en-GB" altLang="zh-TW" sz="3000" dirty="0" smtClean="0">
              <a:ln>
                <a:gradFill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5400000" scaled="0"/>
                </a:gradFill>
              </a:ln>
              <a:ea typeface="新細明體" pitchFamily="18" charset="-120"/>
            </a:endParaRPr>
          </a:p>
          <a:p>
            <a:pPr>
              <a:lnSpc>
                <a:spcPct val="90000"/>
              </a:lnSpc>
            </a:pPr>
            <a:endParaRPr lang="en-GB" altLang="zh-TW" sz="3000" dirty="0">
              <a:ln>
                <a:gradFill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5400000" scaled="0"/>
                </a:gradFill>
              </a:ln>
              <a:ea typeface="新細明體" pitchFamily="18" charset="-120"/>
            </a:endParaRPr>
          </a:p>
          <a:p>
            <a:pPr>
              <a:lnSpc>
                <a:spcPct val="90000"/>
              </a:lnSpc>
            </a:pPr>
            <a:r>
              <a:rPr lang="en-GB" altLang="zh-TW" sz="3000" dirty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ea typeface="新細明體" pitchFamily="18" charset="-120"/>
              </a:rPr>
              <a:t>Improve management and </a:t>
            </a:r>
            <a:r>
              <a:rPr lang="en-GB" altLang="zh-TW" sz="3000" dirty="0" smtClean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ea typeface="新細明體" pitchFamily="18" charset="-120"/>
              </a:rPr>
              <a:t>customer understanding </a:t>
            </a:r>
            <a:r>
              <a:rPr lang="en-GB" altLang="zh-TW" sz="3000" dirty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ea typeface="新細明體" pitchFamily="18" charset="-120"/>
              </a:rPr>
              <a:t>of the Internet's inherent </a:t>
            </a:r>
            <a:r>
              <a:rPr lang="en-GB" altLang="zh-TW" sz="3000" dirty="0" smtClean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ea typeface="新細明體" pitchFamily="18" charset="-120"/>
              </a:rPr>
              <a:t>hostility</a:t>
            </a:r>
          </a:p>
          <a:p>
            <a:pPr>
              <a:lnSpc>
                <a:spcPct val="90000"/>
              </a:lnSpc>
            </a:pPr>
            <a:endParaRPr lang="en-GB" altLang="zh-TW" sz="3000" dirty="0">
              <a:ln>
                <a:gradFill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5400000" scaled="0"/>
                </a:gradFill>
              </a:ln>
              <a:ea typeface="新細明體" pitchFamily="18" charset="-120"/>
            </a:endParaRPr>
          </a:p>
          <a:p>
            <a:pPr>
              <a:lnSpc>
                <a:spcPct val="90000"/>
              </a:lnSpc>
            </a:pPr>
            <a:r>
              <a:rPr lang="en-GB" altLang="zh-TW" sz="3000" dirty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ea typeface="新細明體" pitchFamily="18" charset="-120"/>
              </a:rPr>
              <a:t>Learn how hosts and networks operate at the operating system and protocol levels</a:t>
            </a:r>
          </a:p>
          <a:p>
            <a:pPr>
              <a:lnSpc>
                <a:spcPct val="90000"/>
              </a:lnSpc>
            </a:pPr>
            <a:endParaRPr lang="zh-TW" altLang="en-US" sz="3000" dirty="0">
              <a:ln>
                <a:gradFill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5400000" scaled="0"/>
                </a:gradFill>
              </a:ln>
              <a:ea typeface="新細明體" pitchFamily="18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ln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0">
                      <a:srgbClr val="000082"/>
                    </a:gs>
                    <a:gs pos="13000">
                      <a:srgbClr val="0047FF"/>
                    </a:gs>
                    <a:gs pos="28000">
                      <a:srgbClr val="000082"/>
                    </a:gs>
                    <a:gs pos="42999">
                      <a:srgbClr val="0047FF"/>
                    </a:gs>
                    <a:gs pos="58000">
                      <a:srgbClr val="000082"/>
                    </a:gs>
                    <a:gs pos="72000">
                      <a:srgbClr val="0047FF"/>
                    </a:gs>
                    <a:gs pos="87000">
                      <a:srgbClr val="000082"/>
                    </a:gs>
                    <a:gs pos="100000">
                      <a:srgbClr val="0047FF"/>
                    </a:gs>
                  </a:gsLst>
                  <a:lin ang="5400000" scaled="0"/>
                </a:gradFill>
              </a:rPr>
              <a:t>INTRUSION BREAKDOWN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ln>
                  <a:solidFill>
                    <a:schemeClr val="accent3">
                      <a:lumMod val="50000"/>
                    </a:schemeClr>
                  </a:solidFill>
                </a:ln>
              </a:rPr>
              <a:t>Intrusion begins when intruder takes steps to fulfill objectives</a:t>
            </a:r>
          </a:p>
          <a:p>
            <a:r>
              <a:rPr lang="en-US" sz="2800" dirty="0">
                <a:ln>
                  <a:solidFill>
                    <a:schemeClr val="accent3">
                      <a:lumMod val="50000"/>
                    </a:schemeClr>
                  </a:solidFill>
                </a:ln>
              </a:rPr>
              <a:t>A flaw or weakness must be exploited, either by hand or with a </a:t>
            </a:r>
            <a:r>
              <a:rPr lang="en-US" sz="2800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</a:rPr>
              <a:t>tool</a:t>
            </a:r>
            <a:endParaRPr lang="en-US" sz="2800" dirty="0">
              <a:ln>
                <a:solidFill>
                  <a:schemeClr val="accent3">
                    <a:lumMod val="50000"/>
                  </a:schemeClr>
                </a:solidFill>
              </a:ln>
            </a:endParaRPr>
          </a:p>
          <a:p>
            <a:r>
              <a:rPr lang="en-US" sz="2800" dirty="0">
                <a:ln>
                  <a:solidFill>
                    <a:schemeClr val="accent3">
                      <a:lumMod val="50000"/>
                    </a:schemeClr>
                  </a:solidFill>
                </a:ln>
              </a:rPr>
              <a:t>Flaws include social engineering: human processes can weaken security/integrity</a:t>
            </a:r>
          </a:p>
          <a:p>
            <a:r>
              <a:rPr lang="en-US" sz="2800" dirty="0">
                <a:ln>
                  <a:solidFill>
                    <a:schemeClr val="accent3">
                      <a:lumMod val="50000"/>
                    </a:schemeClr>
                  </a:solidFill>
                </a:ln>
              </a:rPr>
              <a:t>Intrusion ends when attacker succeeds or gives </a:t>
            </a:r>
            <a:r>
              <a:rPr lang="en-US" sz="2800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</a:rPr>
              <a:t>up</a:t>
            </a:r>
            <a:endParaRPr lang="en-US" sz="2800" dirty="0">
              <a:ln>
                <a:solidFill>
                  <a:schemeClr val="accent3">
                    <a:lumMod val="50000"/>
                  </a:schemeClr>
                </a:solidFill>
              </a:ln>
            </a:endParaRPr>
          </a:p>
          <a:p>
            <a:r>
              <a:rPr lang="en-US" sz="2800" dirty="0">
                <a:ln>
                  <a:solidFill>
                    <a:schemeClr val="accent3">
                      <a:lumMod val="50000"/>
                    </a:schemeClr>
                  </a:solidFill>
                </a:ln>
              </a:rPr>
              <a:t>Attacks can have multiple victims or attackers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12725" indent="-212725" defTabSz="457200"/>
            <a:r>
              <a:rPr lang="en-GB" altLang="zh-TW" b="1" u="sng" cap="all" dirty="0">
                <a:ln>
                  <a:gradFill>
                    <a:gsLst>
                      <a:gs pos="0">
                        <a:srgbClr val="FF3399"/>
                      </a:gs>
                      <a:gs pos="25000">
                        <a:srgbClr val="FF6633"/>
                      </a:gs>
                      <a:gs pos="50000">
                        <a:srgbClr val="FFFF00"/>
                      </a:gs>
                      <a:gs pos="75000">
                        <a:srgbClr val="01A78F"/>
                      </a:gs>
                      <a:gs pos="100000">
                        <a:srgbClr val="3366FF"/>
                      </a:gs>
                    </a:gsLst>
                    <a:lin ang="5400000" scaled="0"/>
                  </a:gradFill>
                </a:ln>
                <a:ea typeface="新細明體" pitchFamily="18" charset="-120"/>
              </a:rPr>
              <a:t>Intrusion detection models</a:t>
            </a:r>
          </a:p>
        </p:txBody>
      </p:sp>
      <p:sp>
        <p:nvSpPr>
          <p:cNvPr id="46490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00063" indent="-428625" defTabSz="457200"/>
            <a:r>
              <a:rPr lang="en-GB" altLang="zh-TW" dirty="0">
                <a:ln>
                  <a:solidFill>
                    <a:schemeClr val="accent6"/>
                  </a:solidFill>
                </a:ln>
                <a:ea typeface="新細明體" pitchFamily="18" charset="-120"/>
              </a:rPr>
              <a:t>Two primary intrusion detection models</a:t>
            </a:r>
          </a:p>
          <a:p>
            <a:pPr marL="787400" lvl="1" indent="-430213" defTabSz="457200"/>
            <a:r>
              <a:rPr lang="en-GB" altLang="zh-TW" dirty="0">
                <a:ln>
                  <a:solidFill>
                    <a:schemeClr val="accent6"/>
                  </a:solidFill>
                </a:ln>
                <a:solidFill>
                  <a:srgbClr val="FF0000"/>
                </a:solidFill>
                <a:ea typeface="新細明體" pitchFamily="18" charset="-120"/>
              </a:rPr>
              <a:t>Network-based intrusion</a:t>
            </a:r>
            <a:r>
              <a:rPr lang="en-GB" altLang="zh-TW" dirty="0">
                <a:ln>
                  <a:solidFill>
                    <a:schemeClr val="accent6"/>
                  </a:solidFill>
                </a:ln>
                <a:ea typeface="新細明體" pitchFamily="18" charset="-120"/>
              </a:rPr>
              <a:t> detection monitors network traffic for signs of misuse</a:t>
            </a:r>
          </a:p>
          <a:p>
            <a:pPr marL="787400" lvl="1" indent="-430213" defTabSz="457200"/>
            <a:r>
              <a:rPr lang="en-GB" altLang="zh-TW" dirty="0">
                <a:ln>
                  <a:solidFill>
                    <a:schemeClr val="accent6"/>
                  </a:solidFill>
                </a:ln>
                <a:solidFill>
                  <a:srgbClr val="FF0000"/>
                </a:solidFill>
                <a:ea typeface="新細明體" pitchFamily="18" charset="-120"/>
              </a:rPr>
              <a:t>Host-based intrusion detection</a:t>
            </a:r>
            <a:r>
              <a:rPr lang="en-GB" altLang="zh-TW" dirty="0">
                <a:ln>
                  <a:solidFill>
                    <a:schemeClr val="accent6"/>
                  </a:solidFill>
                </a:ln>
                <a:ea typeface="新細明體" pitchFamily="18" charset="-120"/>
              </a:rPr>
              <a:t> monitors computer processes for signs of misuse</a:t>
            </a:r>
          </a:p>
          <a:p>
            <a:pPr marL="500063" indent="-428625" defTabSz="457200"/>
            <a:r>
              <a:rPr lang="en-GB" altLang="zh-TW" dirty="0">
                <a:ln>
                  <a:solidFill>
                    <a:schemeClr val="accent6"/>
                  </a:solidFill>
                </a:ln>
                <a:ea typeface="新細明體" pitchFamily="18" charset="-120"/>
              </a:rPr>
              <a:t>So-called "hybrid" systems may do both</a:t>
            </a:r>
          </a:p>
          <a:p>
            <a:pPr marL="787400" lvl="1" indent="-430213" defTabSz="457200"/>
            <a:r>
              <a:rPr lang="en-GB" altLang="zh-TW" dirty="0">
                <a:ln>
                  <a:solidFill>
                    <a:schemeClr val="accent6"/>
                  </a:solidFill>
                </a:ln>
                <a:ea typeface="新細明體" pitchFamily="18" charset="-120"/>
              </a:rPr>
              <a:t>A hybrid IDS on a host may examine network traffic to or from the host, as well as processes on that host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38100" cap="flat" cmpd="thinThick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531</Words>
  <Application>Microsoft Office PowerPoint</Application>
  <PresentationFormat>On-screen Show (4:3)</PresentationFormat>
  <Paragraphs>150</Paragraphs>
  <Slides>24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INTRUSION DETECTION IN WIRELESS NETWORKS</vt:lpstr>
      <vt:lpstr>INDEX</vt:lpstr>
      <vt:lpstr>NETWORK SECURITY</vt:lpstr>
      <vt:lpstr>NETWORK SECURITY</vt:lpstr>
      <vt:lpstr>NETWORK SECURITY</vt:lpstr>
      <vt:lpstr>INTRUSION DETECTION</vt:lpstr>
      <vt:lpstr>IMPORTANCE OF  INTRUSION DETECTION </vt:lpstr>
      <vt:lpstr>INTRUSION BREAKDOWN</vt:lpstr>
      <vt:lpstr>Intrusion detection models</vt:lpstr>
      <vt:lpstr>IDS CLASSIFICATION</vt:lpstr>
      <vt:lpstr>SECURITY IN WIRELESS NETWORKS</vt:lpstr>
      <vt:lpstr>INTERFACE OF WIRELESS SECURITY ON A ROUTER</vt:lpstr>
      <vt:lpstr>SECURITY CATEGORIES</vt:lpstr>
      <vt:lpstr>WIRELESS ATTACKS CLASSIFICATION</vt:lpstr>
      <vt:lpstr>ACCESS CONTROL ATTACKS</vt:lpstr>
      <vt:lpstr>CONFIDENTIALITY ATTACKS</vt:lpstr>
      <vt:lpstr>INTEGRITY ATTACKS</vt:lpstr>
      <vt:lpstr>AUTHENTICATION ATTACKS</vt:lpstr>
      <vt:lpstr>AVAILABILITY ATTACKS</vt:lpstr>
      <vt:lpstr>ARTIFICIAL INTELLIGENCE IN INTRUSION DETECTION</vt:lpstr>
      <vt:lpstr>Artificial intelligence techniques</vt:lpstr>
      <vt:lpstr>Genetic Algorithm IN IDS</vt:lpstr>
      <vt:lpstr>CONCLUSION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Sparsh Gupta</dc:creator>
  <cp:lastModifiedBy>Sparsh Gupta</cp:lastModifiedBy>
  <cp:revision>94</cp:revision>
  <dcterms:created xsi:type="dcterms:W3CDTF">2016-02-04T09:51:51Z</dcterms:created>
  <dcterms:modified xsi:type="dcterms:W3CDTF">2016-02-05T07:48:33Z</dcterms:modified>
</cp:coreProperties>
</file>